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3E8A-3B03-432A-909A-CEC0251C85A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AC90F4-ED86-4BD3-A9C0-5A962425AC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3E8A-3B03-432A-909A-CEC0251C85A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90F4-ED86-4BD3-A9C0-5A962425AC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DAC90F4-ED86-4BD3-A9C0-5A962425AC1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3E8A-3B03-432A-909A-CEC0251C85A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3E8A-3B03-432A-909A-CEC0251C85A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DAC90F4-ED86-4BD3-A9C0-5A962425AC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3E8A-3B03-432A-909A-CEC0251C85A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AC90F4-ED86-4BD3-A9C0-5A962425AC1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C53E8A-3B03-432A-909A-CEC0251C85A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90F4-ED86-4BD3-A9C0-5A962425AC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3E8A-3B03-432A-909A-CEC0251C85A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DAC90F4-ED86-4BD3-A9C0-5A962425AC1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3E8A-3B03-432A-909A-CEC0251C85A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DAC90F4-ED86-4BD3-A9C0-5A962425A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3E8A-3B03-432A-909A-CEC0251C85A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AC90F4-ED86-4BD3-A9C0-5A962425A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AC90F4-ED86-4BD3-A9C0-5A962425AC1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3E8A-3B03-432A-909A-CEC0251C85A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DAC90F4-ED86-4BD3-A9C0-5A962425AC1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9C53E8A-3B03-432A-909A-CEC0251C85A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9C53E8A-3B03-432A-909A-CEC0251C85A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AC90F4-ED86-4BD3-A9C0-5A962425AC1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War I: Year by Year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I: Year by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the First World War broke out in 1914, the mood was almost festive.  Most people believed it would be a short war that would solve many of the problems of the competing nations.  As the war dragged on, it became a battle of attrition.  Victory came down to a simple question: which nation could continue to supply soldiers and weapons in order to outlast the others?  </a:t>
            </a:r>
          </a:p>
          <a:p>
            <a:r>
              <a:rPr lang="en-US" dirty="0" smtClean="0"/>
              <a:t>In this seminar, students will study the events occurring in four periods of time: 1914; 1915-16; 1917; 1918. Using primary and secondary sources, students will attempt to answer the following question:</a:t>
            </a:r>
          </a:p>
          <a:p>
            <a:pPr lvl="1"/>
            <a:r>
              <a:rPr lang="en-US" dirty="0" smtClean="0"/>
              <a:t>“How was [year] significant in the course of the war in terms of the front lines and the home front?”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following are some questions/options to consider as you prepare to participate in </a:t>
            </a:r>
            <a:r>
              <a:rPr lang="en-US" sz="2400" dirty="0" smtClean="0"/>
              <a:t>your seminar</a:t>
            </a:r>
            <a:r>
              <a:rPr lang="en-US" sz="2400" dirty="0" smtClean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what extent did the home front change or reflect the reality of the front lines?  Determine and </a:t>
            </a:r>
            <a:r>
              <a:rPr lang="en-US" dirty="0" smtClean="0"/>
              <a:t>describe </a:t>
            </a:r>
            <a:r>
              <a:rPr lang="en-US" dirty="0" smtClean="0"/>
              <a:t>the key events or turning points that help exemplify this interplay.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strategies or tactics were used in an effort to end the war?  How successful were they and how </a:t>
            </a:r>
            <a:r>
              <a:rPr lang="en-US" dirty="0" smtClean="0"/>
              <a:t>were </a:t>
            </a:r>
            <a:r>
              <a:rPr lang="en-US" dirty="0" smtClean="0"/>
              <a:t>they evolving?</a:t>
            </a:r>
          </a:p>
          <a:p>
            <a:r>
              <a:rPr lang="en-US" dirty="0" smtClean="0"/>
              <a:t>Using </a:t>
            </a:r>
            <a:r>
              <a:rPr lang="en-US" dirty="0" smtClean="0"/>
              <a:t>specific artists or poets, examine the role imagination played in trying to bring the realities of </a:t>
            </a:r>
            <a:r>
              <a:rPr lang="en-US" dirty="0" smtClean="0"/>
              <a:t>the </a:t>
            </a:r>
            <a:r>
              <a:rPr lang="en-US" dirty="0" smtClean="0"/>
              <a:t>front to people at home.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does [insert year] reflect total war?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Choose </a:t>
            </a:r>
            <a:r>
              <a:rPr lang="en-US" dirty="0" smtClean="0"/>
              <a:t>a date and </a:t>
            </a:r>
            <a:r>
              <a:rPr lang="en-US" dirty="0" smtClean="0"/>
              <a:t>front(s):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Gather </a:t>
            </a:r>
            <a:r>
              <a:rPr lang="en-US" dirty="0" smtClean="0"/>
              <a:t>resources from the Internet, library or </a:t>
            </a:r>
            <a:r>
              <a:rPr lang="en-US" dirty="0" smtClean="0"/>
              <a:t>our past readings that </a:t>
            </a:r>
            <a:r>
              <a:rPr lang="en-US" dirty="0" smtClean="0"/>
              <a:t>help answer the questions of the seminar.  Also, feel free to use notes that I have compiled for </a:t>
            </a:r>
            <a:r>
              <a:rPr lang="en-US" dirty="0" smtClean="0"/>
              <a:t>each date.</a:t>
            </a:r>
          </a:p>
          <a:p>
            <a:r>
              <a:rPr lang="en-US" dirty="0" smtClean="0"/>
              <a:t>Make a one page hand-out for your peers that breaks down the year into logical parts. </a:t>
            </a:r>
            <a:endParaRPr lang="en-US" dirty="0" smtClean="0"/>
          </a:p>
          <a:p>
            <a:r>
              <a:rPr lang="en-US" dirty="0" smtClean="0"/>
              <a:t>Annotated Bibliography </a:t>
            </a:r>
            <a:r>
              <a:rPr lang="en-US" dirty="0" smtClean="0"/>
              <a:t>– </a:t>
            </a:r>
            <a:r>
              <a:rPr lang="en-US" dirty="0" smtClean="0"/>
              <a:t>correct format – see MLA style </a:t>
            </a:r>
          </a:p>
          <a:p>
            <a:pPr lvl="1"/>
            <a:r>
              <a:rPr lang="en-US" dirty="0" smtClean="0"/>
              <a:t>provide </a:t>
            </a:r>
            <a:r>
              <a:rPr lang="en-US" dirty="0" smtClean="0"/>
              <a:t>a brief description of the source</a:t>
            </a:r>
          </a:p>
          <a:p>
            <a:pPr lvl="1"/>
            <a:r>
              <a:rPr lang="en-US" dirty="0" smtClean="0"/>
              <a:t>include </a:t>
            </a:r>
            <a:r>
              <a:rPr lang="en-US" dirty="0" smtClean="0"/>
              <a:t>a statement on the usefulness of the source</a:t>
            </a:r>
          </a:p>
          <a:p>
            <a:pPr lvl="1"/>
            <a:r>
              <a:rPr lang="en-US" dirty="0" smtClean="0"/>
              <a:t>comment </a:t>
            </a:r>
            <a:r>
              <a:rPr lang="en-US" dirty="0" smtClean="0"/>
              <a:t>on any apparent biases </a:t>
            </a:r>
          </a:p>
          <a:p>
            <a:pPr lvl="2"/>
            <a:r>
              <a:rPr lang="en-US" dirty="0" smtClean="0"/>
              <a:t>– </a:t>
            </a:r>
            <a:r>
              <a:rPr lang="en-US" dirty="0" smtClean="0"/>
              <a:t>Try include </a:t>
            </a:r>
            <a:r>
              <a:rPr lang="en-US" dirty="0" smtClean="0"/>
              <a:t>a minimum of five secondary sources  and two primary sources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8077200" cy="121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1914 (western)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1915-1916 (western)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1917 (western)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1918 (western)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1914 (other)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1915-1916 (other)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1917 (other)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1918 (other)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400" y="1447800"/>
          <a:ext cx="87630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5125"/>
                <a:gridCol w="7267875"/>
              </a:tblGrid>
              <a:tr h="12063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• Student attends class always and is always prepared</a:t>
                      </a:r>
                    </a:p>
                    <a:p>
                      <a:r>
                        <a:rPr lang="en-US" sz="1200" dirty="0" smtClean="0"/>
                        <a:t>• Student initiates discussion through aggressive questioning</a:t>
                      </a:r>
                    </a:p>
                    <a:p>
                      <a:r>
                        <a:rPr lang="en-US" sz="1200" dirty="0" smtClean="0"/>
                        <a:t>• Student understands outside reading and brings this understanding to the class discussion</a:t>
                      </a:r>
                    </a:p>
                    <a:p>
                      <a:r>
                        <a:rPr lang="en-US" sz="1200" dirty="0" smtClean="0"/>
                        <a:t>• Student is able to clearly communicate ideas at a high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level </a:t>
                      </a:r>
                    </a:p>
                    <a:p>
                      <a:r>
                        <a:rPr lang="en-US" sz="1200" dirty="0" smtClean="0"/>
                        <a:t>• Student is able to teach other students</a:t>
                      </a:r>
                      <a:endParaRPr lang="en-US" sz="1200" dirty="0"/>
                    </a:p>
                  </a:txBody>
                  <a:tcPr/>
                </a:tc>
              </a:tr>
              <a:tr h="102075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• Student attends class always and is always is prepared</a:t>
                      </a:r>
                    </a:p>
                    <a:p>
                      <a:r>
                        <a:rPr lang="en-US" sz="1200" dirty="0" smtClean="0"/>
                        <a:t>• Student initiates discussion by raising questions</a:t>
                      </a:r>
                    </a:p>
                    <a:p>
                      <a:r>
                        <a:rPr lang="en-US" sz="1200" dirty="0" smtClean="0"/>
                        <a:t>• Student understands outside reading </a:t>
                      </a:r>
                    </a:p>
                    <a:p>
                      <a:r>
                        <a:rPr lang="en-US" sz="1200" dirty="0" smtClean="0"/>
                        <a:t>• Student is able to communicate ideas at a high level </a:t>
                      </a:r>
                    </a:p>
                    <a:p>
                      <a:r>
                        <a:rPr lang="en-US" sz="1200" dirty="0" smtClean="0"/>
                        <a:t>• Student is able to help other students understand their ideas</a:t>
                      </a:r>
                      <a:endParaRPr lang="en-US" sz="1200" dirty="0"/>
                    </a:p>
                  </a:txBody>
                  <a:tcPr/>
                </a:tc>
              </a:tr>
              <a:tr h="102075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• Student attends class always and is usually prepared</a:t>
                      </a:r>
                    </a:p>
                    <a:p>
                      <a:r>
                        <a:rPr lang="en-US" sz="1200" dirty="0" smtClean="0"/>
                        <a:t>• Student voluntarily answers questions</a:t>
                      </a:r>
                    </a:p>
                    <a:p>
                      <a:r>
                        <a:rPr lang="en-US" sz="1200" dirty="0" smtClean="0"/>
                        <a:t>• Student understands assigned readings  </a:t>
                      </a:r>
                    </a:p>
                    <a:p>
                      <a:r>
                        <a:rPr lang="en-US" sz="1200" dirty="0" smtClean="0"/>
                        <a:t>• Student is able to communicate ideas </a:t>
                      </a:r>
                    </a:p>
                    <a:p>
                      <a:r>
                        <a:rPr lang="en-US" sz="1200" dirty="0" smtClean="0"/>
                        <a:t>• Student is able to discuss ideas with other students</a:t>
                      </a:r>
                      <a:endParaRPr lang="en-US" sz="1200" dirty="0"/>
                    </a:p>
                  </a:txBody>
                  <a:tcPr/>
                </a:tc>
              </a:tr>
              <a:tr h="102075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• Student attends class usually and is occasionally prepared</a:t>
                      </a:r>
                    </a:p>
                    <a:p>
                      <a:r>
                        <a:rPr lang="en-US" sz="1200" dirty="0" smtClean="0"/>
                        <a:t>• Student occasionally answers questions when called on</a:t>
                      </a:r>
                    </a:p>
                    <a:p>
                      <a:r>
                        <a:rPr lang="en-US" sz="1200" dirty="0" smtClean="0"/>
                        <a:t>• Student does the assigned reading</a:t>
                      </a:r>
                    </a:p>
                    <a:p>
                      <a:r>
                        <a:rPr lang="en-US" sz="1200" dirty="0" smtClean="0"/>
                        <a:t>• Student  tries to communicate ideas </a:t>
                      </a:r>
                    </a:p>
                    <a:p>
                      <a:r>
                        <a:rPr lang="en-US" sz="1200" dirty="0" smtClean="0"/>
                        <a:t>• Student is able to listen to students share ideas</a:t>
                      </a:r>
                      <a:endParaRPr lang="en-US" sz="1200" dirty="0"/>
                    </a:p>
                  </a:txBody>
                  <a:tcPr/>
                </a:tc>
              </a:tr>
              <a:tr h="9891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• Student is frequently absent from class and rarely prepared</a:t>
                      </a:r>
                    </a:p>
                    <a:p>
                      <a:r>
                        <a:rPr lang="en-US" sz="1200" dirty="0" smtClean="0"/>
                        <a:t>• Student passively listens in class</a:t>
                      </a:r>
                    </a:p>
                    <a:p>
                      <a:r>
                        <a:rPr lang="en-US" sz="1200" dirty="0" smtClean="0"/>
                        <a:t>• Student doesn’t complete the assigned readings</a:t>
                      </a:r>
                    </a:p>
                    <a:p>
                      <a:r>
                        <a:rPr lang="en-US" sz="1200" dirty="0" smtClean="0"/>
                        <a:t>• Student does not communicate clearly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</TotalTime>
  <Words>595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World War I: Year by Year</vt:lpstr>
      <vt:lpstr>World War I: Year by Year</vt:lpstr>
      <vt:lpstr>The following are some questions/options to consider as you prepare to participate in your seminar:</vt:lpstr>
      <vt:lpstr>Instructions</vt:lpstr>
      <vt:lpstr>Rubric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I: Year by Year</dc:title>
  <dc:creator>Patrick</dc:creator>
  <cp:lastModifiedBy>Patrick</cp:lastModifiedBy>
  <cp:revision>1</cp:revision>
  <dcterms:created xsi:type="dcterms:W3CDTF">2012-12-04T04:29:43Z</dcterms:created>
  <dcterms:modified xsi:type="dcterms:W3CDTF">2012-12-04T04:59:08Z</dcterms:modified>
</cp:coreProperties>
</file>