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67" r:id="rId15"/>
    <p:sldId id="270"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D5D6DDE-14C5-489D-9313-E77D54ED7E1D}" type="datetimeFigureOut">
              <a:rPr lang="en-US" smtClean="0"/>
              <a:t>10/10/2012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F2A82A-7DE1-4E2B-B553-CB42B81948A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5D6DDE-14C5-489D-9313-E77D54ED7E1D}" type="datetimeFigureOut">
              <a:rPr lang="en-US" smtClean="0"/>
              <a:t>10/10/2012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F2A82A-7DE1-4E2B-B553-CB42B81948A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5D6DDE-14C5-489D-9313-E77D54ED7E1D}" type="datetimeFigureOut">
              <a:rPr lang="en-US" smtClean="0"/>
              <a:t>10/10/2012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F2A82A-7DE1-4E2B-B553-CB42B81948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5D6DDE-14C5-489D-9313-E77D54ED7E1D}" type="datetimeFigureOut">
              <a:rPr lang="en-US" smtClean="0"/>
              <a:t>10/10/2012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F2A82A-7DE1-4E2B-B553-CB42B81948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5D6DDE-14C5-489D-9313-E77D54ED7E1D}" type="datetimeFigureOut">
              <a:rPr lang="en-US" smtClean="0"/>
              <a:t>10/10/2012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F2A82A-7DE1-4E2B-B553-CB42B81948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D5D6DDE-14C5-489D-9313-E77D54ED7E1D}" type="datetimeFigureOut">
              <a:rPr lang="en-US" smtClean="0"/>
              <a:t>10/10/2012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F2A82A-7DE1-4E2B-B553-CB42B81948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D5D6DDE-14C5-489D-9313-E77D54ED7E1D}" type="datetimeFigureOut">
              <a:rPr lang="en-US" smtClean="0"/>
              <a:t>10/10/2012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F2A82A-7DE1-4E2B-B553-CB42B81948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5D6DDE-14C5-489D-9313-E77D54ED7E1D}" type="datetimeFigureOut">
              <a:rPr lang="en-US" smtClean="0"/>
              <a:t>10/10/2012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F2A82A-7DE1-4E2B-B553-CB42B81948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5D6DDE-14C5-489D-9313-E77D54ED7E1D}" type="datetimeFigureOut">
              <a:rPr lang="en-US" smtClean="0"/>
              <a:t>10/10/2012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F2A82A-7DE1-4E2B-B553-CB42B81948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5D6DDE-14C5-489D-9313-E77D54ED7E1D}" type="datetimeFigureOut">
              <a:rPr lang="en-US" smtClean="0"/>
              <a:t>10/10/2012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F2A82A-7DE1-4E2B-B553-CB42B81948A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5D6DDE-14C5-489D-9313-E77D54ED7E1D}" type="datetimeFigureOut">
              <a:rPr lang="en-US" smtClean="0"/>
              <a:t>10/10/2012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F2A82A-7DE1-4E2B-B553-CB42B81948A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5D6DDE-14C5-489D-9313-E77D54ED7E1D}" type="datetimeFigureOut">
              <a:rPr lang="en-US" smtClean="0"/>
              <a:t>10/10/2012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F2A82A-7DE1-4E2B-B553-CB42B81948A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youtube.com/watch?feature=player_detailpage&amp;v=DTY7v1Q_vnc"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youtube.com/watch?v=RCrzaC4aLP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Unit 2: World War I</a:t>
            </a:r>
            <a:endParaRPr lang="en-US" dirty="0"/>
          </a:p>
        </p:txBody>
      </p:sp>
      <p:sp>
        <p:nvSpPr>
          <p:cNvPr id="3" name="Subtitle 2"/>
          <p:cNvSpPr>
            <a:spLocks noGrp="1"/>
          </p:cNvSpPr>
          <p:nvPr>
            <p:ph type="subTitle" idx="1"/>
          </p:nvPr>
        </p:nvSpPr>
        <p:spPr/>
        <p:txBody>
          <a:bodyPr/>
          <a:lstStyle/>
          <a:p>
            <a:r>
              <a:rPr lang="en-US" dirty="0" smtClean="0"/>
              <a:t>Lesson 4: World War I and Total War</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1506" name="Picture 2"/>
          <p:cNvPicPr>
            <a:picLocks noChangeAspect="1" noChangeArrowheads="1"/>
          </p:cNvPicPr>
          <p:nvPr/>
        </p:nvPicPr>
        <p:blipFill>
          <a:blip r:embed="rId2" cstate="print"/>
          <a:srcRect l="24012" t="16667" r="25622" b="27083"/>
          <a:stretch>
            <a:fillRect/>
          </a:stretch>
        </p:blipFill>
        <p:spPr bwMode="auto">
          <a:xfrm>
            <a:off x="0" y="506819"/>
            <a:ext cx="9144000" cy="5741581"/>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 Technology</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dirty="0" smtClean="0"/>
              <a:t>v.  Tanks</a:t>
            </a:r>
          </a:p>
          <a:p>
            <a:pPr lvl="1">
              <a:buNone/>
            </a:pPr>
            <a:r>
              <a:rPr lang="en-US" dirty="0" smtClean="0"/>
              <a:t>1.  began as an unreliable weapon prone to breaking down</a:t>
            </a:r>
          </a:p>
          <a:p>
            <a:pPr lvl="1">
              <a:buNone/>
            </a:pPr>
            <a:r>
              <a:rPr lang="en-US" dirty="0" smtClean="0"/>
              <a:t>2.  importance of tanks gradually became more and more </a:t>
            </a:r>
          </a:p>
          <a:p>
            <a:pPr lvl="1">
              <a:buNone/>
            </a:pPr>
            <a:r>
              <a:rPr lang="en-US" dirty="0" smtClean="0"/>
              <a:t>recognized</a:t>
            </a:r>
          </a:p>
          <a:p>
            <a:pPr lvl="2">
              <a:buNone/>
            </a:pPr>
            <a:r>
              <a:rPr lang="en-US" dirty="0" smtClean="0"/>
              <a:t>a) a few were used in the Battle of the Somme in 1916</a:t>
            </a:r>
          </a:p>
          <a:p>
            <a:pPr lvl="2">
              <a:buNone/>
            </a:pPr>
            <a:r>
              <a:rPr lang="en-US" dirty="0" smtClean="0"/>
              <a:t>b) more than 400 British Mark IV tanks were used at </a:t>
            </a:r>
            <a:r>
              <a:rPr lang="en-US" dirty="0" err="1" smtClean="0"/>
              <a:t>Cambrai</a:t>
            </a:r>
            <a:r>
              <a:rPr lang="en-US" dirty="0" smtClean="0"/>
              <a:t> in </a:t>
            </a:r>
          </a:p>
          <a:p>
            <a:pPr lvl="2">
              <a:buNone/>
            </a:pPr>
            <a:r>
              <a:rPr lang="en-US" dirty="0" smtClean="0"/>
              <a:t>Nov. 20, 1917 and successfully opened up a hole in the German </a:t>
            </a:r>
          </a:p>
          <a:p>
            <a:pPr lvl="2">
              <a:buNone/>
            </a:pPr>
            <a:r>
              <a:rPr lang="en-US" dirty="0" smtClean="0"/>
              <a:t>lines; however, the advance of more than five miles could not be </a:t>
            </a:r>
          </a:p>
          <a:p>
            <a:pPr lvl="2">
              <a:buNone/>
            </a:pPr>
            <a:r>
              <a:rPr lang="en-US" dirty="0" smtClean="0"/>
              <a:t>supported in time.</a:t>
            </a:r>
            <a:endParaRPr lang="en-US" dirty="0"/>
          </a:p>
        </p:txBody>
      </p:sp>
      <p:pic>
        <p:nvPicPr>
          <p:cNvPr id="22530" name="Picture 2"/>
          <p:cNvPicPr>
            <a:picLocks noChangeAspect="1" noChangeArrowheads="1"/>
          </p:cNvPicPr>
          <p:nvPr/>
        </p:nvPicPr>
        <p:blipFill>
          <a:blip r:embed="rId2" cstate="print"/>
          <a:srcRect l="24597" t="16705" r="25622" b="35744"/>
          <a:stretch>
            <a:fillRect/>
          </a:stretch>
        </p:blipFill>
        <p:spPr bwMode="auto">
          <a:xfrm>
            <a:off x="3733800" y="4648200"/>
            <a:ext cx="4114800" cy="22098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 Technology</a:t>
            </a:r>
            <a:endParaRPr lang="en-US" dirty="0"/>
          </a:p>
        </p:txBody>
      </p:sp>
      <p:sp>
        <p:nvSpPr>
          <p:cNvPr id="3" name="Content Placeholder 2"/>
          <p:cNvSpPr>
            <a:spLocks noGrp="1"/>
          </p:cNvSpPr>
          <p:nvPr>
            <p:ph idx="1"/>
          </p:nvPr>
        </p:nvSpPr>
        <p:spPr/>
        <p:txBody>
          <a:bodyPr>
            <a:normAutofit fontScale="62500" lnSpcReduction="20000"/>
          </a:bodyPr>
          <a:lstStyle/>
          <a:p>
            <a:pPr>
              <a:buNone/>
            </a:pPr>
            <a:r>
              <a:rPr lang="en-US" dirty="0" smtClean="0"/>
              <a:t>vi.  Gas</a:t>
            </a:r>
          </a:p>
          <a:p>
            <a:pPr lvl="1">
              <a:buNone/>
            </a:pPr>
            <a:r>
              <a:rPr lang="en-US" dirty="0" smtClean="0"/>
              <a:t>1.  Pioneered by German-Jewish scientist, Fritz Haber.</a:t>
            </a:r>
          </a:p>
          <a:p>
            <a:pPr lvl="2">
              <a:buNone/>
            </a:pPr>
            <a:r>
              <a:rPr lang="en-US" dirty="0" smtClean="0"/>
              <a:t>a) he supervised the first gas attack in WWI</a:t>
            </a:r>
          </a:p>
          <a:p>
            <a:pPr lvl="1">
              <a:buNone/>
            </a:pPr>
            <a:r>
              <a:rPr lang="en-US" dirty="0" smtClean="0"/>
              <a:t>2.  Ypres, April 22, 1915</a:t>
            </a:r>
          </a:p>
          <a:p>
            <a:pPr lvl="2">
              <a:buNone/>
            </a:pPr>
            <a:r>
              <a:rPr lang="en-US" dirty="0" smtClean="0"/>
              <a:t>a) Germans used chlorine gas to attack the allies</a:t>
            </a:r>
          </a:p>
          <a:p>
            <a:pPr lvl="2">
              <a:buNone/>
            </a:pPr>
            <a:r>
              <a:rPr lang="en-US" dirty="0" smtClean="0"/>
              <a:t>b) Chlorine gas poisons the windpipe and lungs, which fill up </a:t>
            </a:r>
          </a:p>
          <a:p>
            <a:pPr lvl="2">
              <a:buNone/>
            </a:pPr>
            <a:r>
              <a:rPr lang="en-US" dirty="0" smtClean="0"/>
              <a:t>with liquid, drowning the victim</a:t>
            </a:r>
          </a:p>
          <a:p>
            <a:pPr lvl="2">
              <a:buNone/>
            </a:pPr>
            <a:r>
              <a:rPr lang="en-US" dirty="0" smtClean="0"/>
              <a:t>c) opened up a four mile gap in the Allied lines, but German </a:t>
            </a:r>
          </a:p>
          <a:p>
            <a:pPr lvl="2">
              <a:buNone/>
            </a:pPr>
            <a:r>
              <a:rPr lang="en-US" dirty="0" smtClean="0"/>
              <a:t>commanders were unprepared for the success of the weapon and </a:t>
            </a:r>
          </a:p>
          <a:p>
            <a:pPr lvl="2">
              <a:buNone/>
            </a:pPr>
            <a:r>
              <a:rPr lang="en-US" dirty="0" smtClean="0"/>
              <a:t>could not exploit their victory properly.</a:t>
            </a:r>
          </a:p>
          <a:p>
            <a:pPr lvl="1">
              <a:buNone/>
            </a:pPr>
            <a:r>
              <a:rPr lang="en-US" dirty="0" smtClean="0"/>
              <a:t>3.  By the end of the war</a:t>
            </a:r>
          </a:p>
          <a:p>
            <a:pPr lvl="2">
              <a:buNone/>
            </a:pPr>
            <a:r>
              <a:rPr lang="en-US" dirty="0" smtClean="0"/>
              <a:t>a) 20-30 % of shells contained gas</a:t>
            </a:r>
          </a:p>
          <a:p>
            <a:pPr lvl="2">
              <a:buNone/>
            </a:pPr>
            <a:r>
              <a:rPr lang="en-US" dirty="0" smtClean="0"/>
              <a:t>b) 1/6 casualties were from gas attacks</a:t>
            </a:r>
          </a:p>
          <a:p>
            <a:pPr lvl="2">
              <a:buNone/>
            </a:pPr>
            <a:r>
              <a:rPr lang="en-US" dirty="0" smtClean="0"/>
              <a:t>c) one victim was Hitler, who would ban the German army from </a:t>
            </a:r>
          </a:p>
          <a:p>
            <a:pPr lvl="2">
              <a:buNone/>
            </a:pPr>
            <a:r>
              <a:rPr lang="en-US" dirty="0" smtClean="0"/>
              <a:t>using gas in WWII, likely sure that the Allies would respond in </a:t>
            </a:r>
          </a:p>
          <a:p>
            <a:pPr lvl="2">
              <a:buNone/>
            </a:pPr>
            <a:r>
              <a:rPr lang="en-US" dirty="0" smtClean="0"/>
              <a:t>kind.</a:t>
            </a:r>
          </a:p>
          <a:p>
            <a:pPr>
              <a:buNone/>
            </a:pPr>
            <a:r>
              <a:rPr lang="en-US" dirty="0" smtClean="0">
                <a:hlinkClick r:id="rId2"/>
              </a:rPr>
              <a:t>http://www.youtube.com/watch?feature=player_detailpage&amp;v=DTY7v1Q_vnc</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 Technology</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dirty="0" smtClean="0"/>
              <a:t>vii.  Submarines</a:t>
            </a:r>
          </a:p>
          <a:p>
            <a:pPr lvl="1">
              <a:buNone/>
            </a:pPr>
            <a:r>
              <a:rPr lang="en-US" dirty="0" smtClean="0"/>
              <a:t>1.  could not follow the earlier rules of naval warfare, including giving </a:t>
            </a:r>
          </a:p>
          <a:p>
            <a:pPr lvl="1">
              <a:buNone/>
            </a:pPr>
            <a:r>
              <a:rPr lang="en-US" dirty="0" smtClean="0"/>
              <a:t>warnings before sinking.</a:t>
            </a:r>
          </a:p>
          <a:p>
            <a:pPr lvl="1">
              <a:buNone/>
            </a:pPr>
            <a:r>
              <a:rPr lang="en-US" dirty="0" smtClean="0"/>
              <a:t>2.  Germany developed 380 submarines and their use helped lead to US’ </a:t>
            </a:r>
          </a:p>
          <a:p>
            <a:pPr lvl="1">
              <a:buNone/>
            </a:pPr>
            <a:r>
              <a:rPr lang="en-US" dirty="0" smtClean="0"/>
              <a:t>involvement in WWI</a:t>
            </a:r>
          </a:p>
          <a:p>
            <a:pPr lvl="2">
              <a:buNone/>
            </a:pPr>
            <a:r>
              <a:rPr lang="en-US" dirty="0" smtClean="0"/>
              <a:t>a) U-Boat Campaign</a:t>
            </a:r>
          </a:p>
          <a:p>
            <a:pPr lvl="3">
              <a:buNone/>
            </a:pPr>
            <a:r>
              <a:rPr lang="en-US" dirty="0" err="1" smtClean="0"/>
              <a:t>i</a:t>
            </a:r>
            <a:r>
              <a:rPr lang="en-US" dirty="0" smtClean="0"/>
              <a:t>) goal was to prevent supplies from getting to Britain</a:t>
            </a:r>
          </a:p>
          <a:p>
            <a:pPr lvl="3">
              <a:buNone/>
            </a:pPr>
            <a:r>
              <a:rPr lang="en-US" dirty="0" smtClean="0"/>
              <a:t>ii) at one point, it was estimated that London had only 6 weeks of </a:t>
            </a:r>
          </a:p>
          <a:p>
            <a:pPr lvl="3">
              <a:buNone/>
            </a:pPr>
            <a:r>
              <a:rPr lang="en-US" dirty="0" smtClean="0"/>
              <a:t>food remaining in supply.</a:t>
            </a:r>
          </a:p>
          <a:p>
            <a:pPr lvl="3">
              <a:buNone/>
            </a:pPr>
            <a:r>
              <a:rPr lang="en-US" dirty="0" smtClean="0"/>
              <a:t>iii) by 1916, allied tactics improved </a:t>
            </a:r>
          </a:p>
          <a:p>
            <a:pPr lvl="4">
              <a:buNone/>
            </a:pPr>
            <a:r>
              <a:rPr lang="en-US" dirty="0" smtClean="0"/>
              <a:t>1) mines destroyed more U-Boats than any other weapons and </a:t>
            </a:r>
          </a:p>
          <a:p>
            <a:pPr lvl="4">
              <a:buNone/>
            </a:pPr>
            <a:r>
              <a:rPr lang="en-US" dirty="0" smtClean="0"/>
              <a:t>helped prevent u-boats from getting into British ports.</a:t>
            </a:r>
          </a:p>
          <a:p>
            <a:pPr lvl="4">
              <a:buNone/>
            </a:pPr>
            <a:r>
              <a:rPr lang="en-US" dirty="0" smtClean="0"/>
              <a:t>2) Depth charges were second to mines in being an effective </a:t>
            </a:r>
          </a:p>
          <a:p>
            <a:pPr lvl="4">
              <a:buNone/>
            </a:pPr>
            <a:r>
              <a:rPr lang="en-US" dirty="0" smtClean="0"/>
              <a:t>weapon against u-boats</a:t>
            </a:r>
          </a:p>
          <a:p>
            <a:pPr lvl="4">
              <a:buNone/>
            </a:pPr>
            <a:r>
              <a:rPr lang="en-US" dirty="0" smtClean="0"/>
              <a:t>3) convoys: by mid-1917 all merchant ships traveled in convoys </a:t>
            </a:r>
          </a:p>
          <a:p>
            <a:pPr lvl="4">
              <a:buNone/>
            </a:pPr>
            <a:r>
              <a:rPr lang="en-US" dirty="0" smtClean="0"/>
              <a:t>under the close protection of Allied warships</a:t>
            </a:r>
          </a:p>
          <a:p>
            <a:pPr lvl="4">
              <a:buNone/>
            </a:pPr>
            <a:r>
              <a:rPr lang="en-US" dirty="0" smtClean="0"/>
              <a:t>4)  long-range aircraft contributed to the protection of convoys by </a:t>
            </a:r>
          </a:p>
          <a:p>
            <a:pPr lvl="4">
              <a:buNone/>
            </a:pPr>
            <a:r>
              <a:rPr lang="en-US" dirty="0" smtClean="0"/>
              <a:t>the end of the war.</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 boats</a:t>
            </a:r>
            <a:endParaRPr lang="en-US" dirty="0"/>
          </a:p>
        </p:txBody>
      </p:sp>
      <p:sp>
        <p:nvSpPr>
          <p:cNvPr id="3" name="Content Placeholder 2"/>
          <p:cNvSpPr>
            <a:spLocks noGrp="1"/>
          </p:cNvSpPr>
          <p:nvPr>
            <p:ph idx="1"/>
          </p:nvPr>
        </p:nvSpPr>
        <p:spPr/>
        <p:txBody>
          <a:bodyPr/>
          <a:lstStyle/>
          <a:p>
            <a:r>
              <a:rPr lang="en-US" dirty="0" smtClean="0">
                <a:hlinkClick r:id="rId2"/>
              </a:rPr>
              <a:t>http://www.youtube.com/watch?v=RCrzaC4aLPg</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 Technology</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viii.  War in the air</a:t>
            </a:r>
          </a:p>
          <a:p>
            <a:pPr lvl="1">
              <a:buNone/>
            </a:pPr>
            <a:r>
              <a:rPr lang="en-US" dirty="0" smtClean="0"/>
              <a:t>1. Zeppelins</a:t>
            </a:r>
          </a:p>
          <a:p>
            <a:pPr lvl="2">
              <a:buNone/>
            </a:pPr>
            <a:r>
              <a:rPr lang="en-US" dirty="0" smtClean="0"/>
              <a:t>a) British used them to see U-boats on the surface and warn </a:t>
            </a:r>
          </a:p>
          <a:p>
            <a:pPr lvl="2">
              <a:buNone/>
            </a:pPr>
            <a:r>
              <a:rPr lang="en-US" dirty="0" smtClean="0"/>
              <a:t>ships</a:t>
            </a:r>
          </a:p>
          <a:p>
            <a:pPr lvl="2">
              <a:buNone/>
            </a:pPr>
            <a:r>
              <a:rPr lang="en-US" dirty="0" smtClean="0"/>
              <a:t>b) Germany used them more and they were more advanced.</a:t>
            </a:r>
          </a:p>
          <a:p>
            <a:pPr lvl="3">
              <a:buNone/>
            </a:pPr>
            <a:r>
              <a:rPr lang="en-US" dirty="0" err="1" smtClean="0"/>
              <a:t>i</a:t>
            </a:r>
            <a:r>
              <a:rPr lang="en-US" dirty="0" smtClean="0"/>
              <a:t>) could fly higher and longer than airplanes</a:t>
            </a:r>
          </a:p>
          <a:p>
            <a:pPr lvl="3">
              <a:buNone/>
            </a:pPr>
            <a:r>
              <a:rPr lang="en-US" dirty="0" smtClean="0"/>
              <a:t>ii) used to spy on the enemy</a:t>
            </a:r>
          </a:p>
          <a:p>
            <a:pPr lvl="3">
              <a:buNone/>
            </a:pPr>
            <a:r>
              <a:rPr lang="en-US" dirty="0" smtClean="0"/>
              <a:t>iii) used to bomb British civilian targets, but inflicted more </a:t>
            </a:r>
          </a:p>
          <a:p>
            <a:pPr lvl="3">
              <a:buNone/>
            </a:pPr>
            <a:r>
              <a:rPr lang="en-US" dirty="0" smtClean="0"/>
              <a:t>psychological damage as they couldn’t carry many bombs</a:t>
            </a:r>
          </a:p>
          <a:p>
            <a:pPr lvl="3">
              <a:buNone/>
            </a:pPr>
            <a:r>
              <a:rPr lang="en-US" dirty="0" smtClean="0"/>
              <a:t>iv) by the end of the war with the development of anti-aircraft </a:t>
            </a:r>
          </a:p>
          <a:p>
            <a:pPr lvl="3">
              <a:buNone/>
            </a:pPr>
            <a:r>
              <a:rPr lang="en-US" dirty="0" smtClean="0"/>
              <a:t>guns and improved fighter planes, zeppelins were clearly a </a:t>
            </a:r>
          </a:p>
          <a:p>
            <a:pPr lvl="3">
              <a:buNone/>
            </a:pPr>
            <a:r>
              <a:rPr lang="en-US" dirty="0" smtClean="0"/>
              <a:t>vulnerable target.</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 Technology</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dirty="0" smtClean="0"/>
              <a:t>2.  Airplanes</a:t>
            </a:r>
          </a:p>
          <a:p>
            <a:pPr lvl="1">
              <a:buNone/>
            </a:pPr>
            <a:r>
              <a:rPr lang="en-US" dirty="0" smtClean="0"/>
              <a:t>a) started as unreliable and dangerous observation vehicles, but </a:t>
            </a:r>
          </a:p>
          <a:p>
            <a:pPr lvl="1">
              <a:buNone/>
            </a:pPr>
            <a:r>
              <a:rPr lang="en-US" dirty="0" smtClean="0"/>
              <a:t>quickly became very effective reconnaissance aircraft</a:t>
            </a:r>
          </a:p>
          <a:p>
            <a:pPr lvl="1">
              <a:buNone/>
            </a:pPr>
            <a:r>
              <a:rPr lang="en-US" dirty="0" smtClean="0"/>
              <a:t>b) dogfights emerged</a:t>
            </a:r>
          </a:p>
          <a:p>
            <a:pPr lvl="2">
              <a:buNone/>
            </a:pPr>
            <a:r>
              <a:rPr lang="en-US" dirty="0" err="1" smtClean="0"/>
              <a:t>i</a:t>
            </a:r>
            <a:r>
              <a:rPr lang="en-US" dirty="0" smtClean="0"/>
              <a:t>) pilots first used pistols and rifles to shoot enemy pilots</a:t>
            </a:r>
          </a:p>
          <a:p>
            <a:pPr lvl="2">
              <a:buNone/>
            </a:pPr>
            <a:r>
              <a:rPr lang="en-US" dirty="0" smtClean="0"/>
              <a:t>ii) 1915, machine guns were fitted onto planes that were </a:t>
            </a:r>
          </a:p>
          <a:p>
            <a:pPr lvl="2">
              <a:buNone/>
            </a:pPr>
            <a:r>
              <a:rPr lang="en-US" dirty="0" smtClean="0"/>
              <a:t>synchronized so that the bullets did not shoot through their </a:t>
            </a:r>
          </a:p>
          <a:p>
            <a:pPr lvl="2">
              <a:buNone/>
            </a:pPr>
            <a:r>
              <a:rPr lang="en-US" dirty="0" smtClean="0"/>
              <a:t>propeller</a:t>
            </a:r>
          </a:p>
          <a:p>
            <a:pPr lvl="1">
              <a:buNone/>
            </a:pPr>
            <a:r>
              <a:rPr lang="en-US" dirty="0" smtClean="0"/>
              <a:t>c) bombers were developed late and had limited use throughout </a:t>
            </a:r>
          </a:p>
          <a:p>
            <a:pPr lvl="1">
              <a:buNone/>
            </a:pPr>
            <a:r>
              <a:rPr lang="en-US" dirty="0" smtClean="0"/>
              <a:t>the war</a:t>
            </a:r>
          </a:p>
          <a:p>
            <a:pPr lvl="1">
              <a:buNone/>
            </a:pPr>
            <a:r>
              <a:rPr lang="en-US" dirty="0" smtClean="0"/>
              <a:t>d) RAF: had 37 airplanes in 1914 and by 1918 had 23000.</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3554" name="Picture 2"/>
          <p:cNvPicPr>
            <a:picLocks noChangeAspect="1" noChangeArrowheads="1"/>
          </p:cNvPicPr>
          <p:nvPr/>
        </p:nvPicPr>
        <p:blipFill>
          <a:blip r:embed="rId2" cstate="print"/>
          <a:srcRect l="24597" t="15625" r="26208" b="17708"/>
          <a:stretch>
            <a:fillRect/>
          </a:stretch>
        </p:blipFill>
        <p:spPr bwMode="auto">
          <a:xfrm>
            <a:off x="152400" y="65314"/>
            <a:ext cx="8915400" cy="6792686"/>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Question: How was World War I a total war?</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dirty="0" smtClean="0"/>
              <a:t>A. Total War</a:t>
            </a:r>
          </a:p>
          <a:p>
            <a:pPr>
              <a:buNone/>
            </a:pPr>
            <a:r>
              <a:rPr lang="en-US" dirty="0" smtClean="0"/>
              <a:t>	</a:t>
            </a:r>
            <a:r>
              <a:rPr lang="en-US" dirty="0" err="1" smtClean="0"/>
              <a:t>i</a:t>
            </a:r>
            <a:r>
              <a:rPr lang="en-US" dirty="0" smtClean="0"/>
              <a:t>. Concept of Total War defined</a:t>
            </a:r>
          </a:p>
          <a:p>
            <a:pPr>
              <a:buNone/>
            </a:pPr>
            <a:r>
              <a:rPr lang="en-US" dirty="0" smtClean="0"/>
              <a:t>		1.  the term “total war” was developed during WWI to explain 	the all-encompassing nature of modern industrial conflict.</a:t>
            </a:r>
          </a:p>
          <a:p>
            <a:pPr>
              <a:buNone/>
            </a:pPr>
            <a:r>
              <a:rPr lang="en-US" dirty="0" smtClean="0"/>
              <a:t>		2.  mass armies, economies and societies were mobilized to 	fight for victory</a:t>
            </a:r>
          </a:p>
          <a:p>
            <a:pPr>
              <a:buNone/>
            </a:pPr>
            <a:r>
              <a:rPr lang="en-US" dirty="0" smtClean="0"/>
              <a:t>			a) 70 million soldiers participated in WWI and about 9 		million died, or 6000 for each day of the war.</a:t>
            </a:r>
          </a:p>
          <a:p>
            <a:pPr>
              <a:buNone/>
            </a:pPr>
            <a:r>
              <a:rPr lang="en-US" dirty="0" smtClean="0"/>
              <a:t>		3.  the goal of total war was seen as total as well: complete 	victory or complete defeat</a:t>
            </a:r>
          </a:p>
          <a:p>
            <a:pPr>
              <a:buNone/>
            </a:pPr>
            <a:r>
              <a:rPr lang="en-US" dirty="0" smtClean="0"/>
              <a:t>			a) “unconditional surrender” for whoever lost the war 		of attrition</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Total War</a:t>
            </a:r>
            <a:endParaRPr lang="en-US" dirty="0"/>
          </a:p>
        </p:txBody>
      </p:sp>
      <p:sp>
        <p:nvSpPr>
          <p:cNvPr id="3" name="Content Placeholder 2"/>
          <p:cNvSpPr>
            <a:spLocks noGrp="1"/>
          </p:cNvSpPr>
          <p:nvPr>
            <p:ph idx="1"/>
          </p:nvPr>
        </p:nvSpPr>
        <p:spPr/>
        <p:txBody>
          <a:bodyPr>
            <a:normAutofit fontScale="55000" lnSpcReduction="20000"/>
          </a:bodyPr>
          <a:lstStyle/>
          <a:p>
            <a:pPr>
              <a:buNone/>
            </a:pPr>
            <a:r>
              <a:rPr lang="en-US" dirty="0" smtClean="0"/>
              <a:t>ii.  Implications of Total War</a:t>
            </a:r>
          </a:p>
          <a:p>
            <a:pPr>
              <a:buNone/>
            </a:pPr>
            <a:r>
              <a:rPr lang="en-US" dirty="0" smtClean="0"/>
              <a:t>	1.  civilians on the “home front” became important for war production and for the targets of enemy armies.</a:t>
            </a:r>
          </a:p>
          <a:p>
            <a:pPr>
              <a:buNone/>
            </a:pPr>
            <a:r>
              <a:rPr lang="en-US" dirty="0" smtClean="0"/>
              <a:t>		a) est. about 6 million civilians died during WWI</a:t>
            </a:r>
          </a:p>
          <a:p>
            <a:pPr>
              <a:buNone/>
            </a:pPr>
            <a:r>
              <a:rPr lang="en-US" dirty="0" smtClean="0"/>
              <a:t>	2.  national economic strength via resources and industrial production </a:t>
            </a:r>
          </a:p>
          <a:p>
            <a:pPr>
              <a:buNone/>
            </a:pPr>
            <a:r>
              <a:rPr lang="en-US" dirty="0" smtClean="0"/>
              <a:t>	were seen as essential for continuing and </a:t>
            </a:r>
          </a:p>
          <a:p>
            <a:pPr>
              <a:buNone/>
            </a:pPr>
            <a:r>
              <a:rPr lang="en-US" dirty="0" smtClean="0"/>
              <a:t>	winning the war – victory  would not be </a:t>
            </a:r>
          </a:p>
          <a:p>
            <a:pPr>
              <a:buNone/>
            </a:pPr>
            <a:r>
              <a:rPr lang="en-US" dirty="0" smtClean="0"/>
              <a:t>	found just on the battlefield.</a:t>
            </a:r>
          </a:p>
          <a:p>
            <a:pPr>
              <a:buNone/>
            </a:pPr>
            <a:r>
              <a:rPr lang="en-US" dirty="0" smtClean="0"/>
              <a:t>		a) British blockade of Germany</a:t>
            </a:r>
          </a:p>
          <a:p>
            <a:pPr>
              <a:buNone/>
            </a:pPr>
            <a:r>
              <a:rPr lang="en-US" dirty="0" smtClean="0"/>
              <a:t>			</a:t>
            </a:r>
            <a:r>
              <a:rPr lang="en-US" dirty="0" err="1" smtClean="0"/>
              <a:t>i</a:t>
            </a:r>
            <a:r>
              <a:rPr lang="en-US" dirty="0" smtClean="0"/>
              <a:t>) 300,000 German deaths related to malnutrition from </a:t>
            </a:r>
          </a:p>
          <a:p>
            <a:pPr>
              <a:buNone/>
            </a:pPr>
            <a:r>
              <a:rPr lang="en-US" dirty="0" smtClean="0"/>
              <a:t>			1914-1918.</a:t>
            </a:r>
          </a:p>
          <a:p>
            <a:pPr>
              <a:buNone/>
            </a:pPr>
            <a:r>
              <a:rPr lang="en-US" dirty="0" smtClean="0"/>
              <a:t>			ii) Germany was forced to slaughter 1/3 of its pigs in 1915 </a:t>
            </a:r>
          </a:p>
          <a:p>
            <a:pPr>
              <a:buNone/>
            </a:pPr>
            <a:r>
              <a:rPr lang="en-US" dirty="0" smtClean="0"/>
              <a:t>			because they lacked to fodder to feed them.</a:t>
            </a:r>
          </a:p>
          <a:p>
            <a:pPr>
              <a:buNone/>
            </a:pPr>
            <a:r>
              <a:rPr lang="en-US" dirty="0" smtClean="0"/>
              <a:t>			iii) cut supplies necessary to make explosives and fertilizers</a:t>
            </a:r>
          </a:p>
          <a:p>
            <a:pPr>
              <a:buNone/>
            </a:pPr>
            <a:r>
              <a:rPr lang="en-US" dirty="0" smtClean="0"/>
              <a:t>			iv) a week’s meat ration by 1916 was the equivalent of two </a:t>
            </a:r>
          </a:p>
          <a:p>
            <a:pPr>
              <a:buNone/>
            </a:pPr>
            <a:r>
              <a:rPr lang="en-US" dirty="0" smtClean="0"/>
              <a:t>			burgers from a fast food restaurant.</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2667000"/>
          </a:xfrm>
        </p:spPr>
        <p:txBody>
          <a:bodyPr>
            <a:normAutofit fontScale="92500" lnSpcReduction="20000"/>
          </a:bodyPr>
          <a:lstStyle/>
          <a:p>
            <a:pPr>
              <a:buNone/>
            </a:pPr>
            <a:r>
              <a:rPr lang="en-US" dirty="0" smtClean="0"/>
              <a:t>	During World War I (1914-1918) in France a labor shortage developed as many French men were called to serve in the military. To fill the gap, many women began doing industrial work that previously had been done only by men. Shown here, French women work in an ammunition factory during the war. - MSN Encarta</a:t>
            </a:r>
            <a:endParaRPr lang="en-US" dirty="0"/>
          </a:p>
        </p:txBody>
      </p:sp>
      <p:pic>
        <p:nvPicPr>
          <p:cNvPr id="1026" name="Picture 2"/>
          <p:cNvPicPr>
            <a:picLocks noChangeAspect="1" noChangeArrowheads="1"/>
          </p:cNvPicPr>
          <p:nvPr/>
        </p:nvPicPr>
        <p:blipFill>
          <a:blip r:embed="rId2" cstate="print"/>
          <a:srcRect l="31625" t="17708" r="34993" b="40625"/>
          <a:stretch>
            <a:fillRect/>
          </a:stretch>
        </p:blipFill>
        <p:spPr bwMode="auto">
          <a:xfrm>
            <a:off x="2019300" y="2970463"/>
            <a:ext cx="5105400" cy="3582737"/>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cstate="print"/>
          <a:srcRect l="25769" t="25000" r="26208" b="30208"/>
          <a:stretch>
            <a:fillRect/>
          </a:stretch>
        </p:blipFill>
        <p:spPr bwMode="auto">
          <a:xfrm>
            <a:off x="0" y="990600"/>
            <a:ext cx="9144000" cy="4795024"/>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ii.  Implications of Total War</a:t>
            </a:r>
            <a:endParaRPr lang="en-US" dirty="0"/>
          </a:p>
        </p:txBody>
      </p:sp>
      <p:sp>
        <p:nvSpPr>
          <p:cNvPr id="3" name="Content Placeholder 2"/>
          <p:cNvSpPr>
            <a:spLocks noGrp="1"/>
          </p:cNvSpPr>
          <p:nvPr>
            <p:ph idx="1"/>
          </p:nvPr>
        </p:nvSpPr>
        <p:spPr/>
        <p:txBody>
          <a:bodyPr>
            <a:normAutofit fontScale="62500" lnSpcReduction="20000"/>
          </a:bodyPr>
          <a:lstStyle/>
          <a:p>
            <a:pPr>
              <a:buNone/>
            </a:pPr>
            <a:r>
              <a:rPr lang="en-US" dirty="0" smtClean="0"/>
              <a:t>3.  scapegoats came to be blamed for the strains of total war, which saw </a:t>
            </a:r>
          </a:p>
          <a:p>
            <a:pPr>
              <a:buNone/>
            </a:pPr>
            <a:r>
              <a:rPr lang="en-US" dirty="0" smtClean="0"/>
              <a:t>a separation develop between the soldiers fighting the war in the </a:t>
            </a:r>
          </a:p>
          <a:p>
            <a:pPr>
              <a:buNone/>
            </a:pPr>
            <a:r>
              <a:rPr lang="en-US" dirty="0" smtClean="0"/>
              <a:t>trenches, the civilians on the home front, and their governments.</a:t>
            </a:r>
          </a:p>
          <a:p>
            <a:pPr>
              <a:buNone/>
            </a:pPr>
            <a:r>
              <a:rPr lang="en-US" dirty="0" smtClean="0"/>
              <a:t>	a) Germany</a:t>
            </a:r>
          </a:p>
          <a:p>
            <a:pPr>
              <a:buNone/>
            </a:pPr>
            <a:r>
              <a:rPr lang="en-US" dirty="0" smtClean="0"/>
              <a:t>		</a:t>
            </a:r>
            <a:r>
              <a:rPr lang="en-US" dirty="0" err="1" smtClean="0"/>
              <a:t>i</a:t>
            </a:r>
            <a:r>
              <a:rPr lang="en-US" dirty="0" smtClean="0"/>
              <a:t>) looked at Poles living in their eastern provinces suspiciously </a:t>
            </a:r>
          </a:p>
          <a:p>
            <a:pPr>
              <a:buNone/>
            </a:pPr>
            <a:r>
              <a:rPr lang="en-US" dirty="0" smtClean="0"/>
              <a:t>		ii) Anti-Jewish Germans got a “Jewish Census” because they </a:t>
            </a:r>
          </a:p>
          <a:p>
            <a:pPr>
              <a:buNone/>
            </a:pPr>
            <a:r>
              <a:rPr lang="en-US" dirty="0" smtClean="0"/>
              <a:t>		believed Jewish Germans were neglecting their duty at the </a:t>
            </a:r>
          </a:p>
          <a:p>
            <a:pPr>
              <a:buNone/>
            </a:pPr>
            <a:r>
              <a:rPr lang="en-US" dirty="0" smtClean="0"/>
              <a:t>		front.  While the census showed this was not true, the results </a:t>
            </a:r>
          </a:p>
          <a:p>
            <a:pPr>
              <a:buNone/>
            </a:pPr>
            <a:r>
              <a:rPr lang="en-US" dirty="0" smtClean="0"/>
              <a:t>		were not published, further fueling hateful racism. </a:t>
            </a:r>
          </a:p>
          <a:p>
            <a:pPr>
              <a:buNone/>
            </a:pPr>
            <a:r>
              <a:rPr lang="en-US" dirty="0" smtClean="0"/>
              <a:t>	b) Russia</a:t>
            </a:r>
          </a:p>
          <a:p>
            <a:pPr>
              <a:buNone/>
            </a:pPr>
            <a:r>
              <a:rPr lang="en-US" dirty="0" smtClean="0"/>
              <a:t>		</a:t>
            </a:r>
            <a:r>
              <a:rPr lang="en-US" dirty="0" err="1" smtClean="0"/>
              <a:t>i</a:t>
            </a:r>
            <a:r>
              <a:rPr lang="en-US" dirty="0" smtClean="0"/>
              <a:t>) persecuted Jews as they retreated and ethnically cleansed </a:t>
            </a:r>
          </a:p>
          <a:p>
            <a:pPr>
              <a:buNone/>
            </a:pPr>
            <a:r>
              <a:rPr lang="en-US" dirty="0" smtClean="0"/>
              <a:t>		them from areas still under their control.</a:t>
            </a:r>
          </a:p>
          <a:p>
            <a:pPr>
              <a:buNone/>
            </a:pPr>
            <a:r>
              <a:rPr lang="en-US" dirty="0" smtClean="0"/>
              <a:t>		Ii) deported ethnic Germans at the start of the war suspected of </a:t>
            </a:r>
          </a:p>
          <a:p>
            <a:pPr>
              <a:buNone/>
            </a:pPr>
            <a:r>
              <a:rPr lang="en-US" dirty="0" smtClean="0"/>
              <a:t>		spying.</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Implications of Total War</a:t>
            </a:r>
            <a:endParaRPr lang="en-US" dirty="0"/>
          </a:p>
        </p:txBody>
      </p:sp>
      <p:sp>
        <p:nvSpPr>
          <p:cNvPr id="3" name="Content Placeholder 2"/>
          <p:cNvSpPr>
            <a:spLocks noGrp="1"/>
          </p:cNvSpPr>
          <p:nvPr>
            <p:ph idx="1"/>
          </p:nvPr>
        </p:nvSpPr>
        <p:spPr>
          <a:xfrm>
            <a:off x="457200" y="1600201"/>
            <a:ext cx="8229600" cy="1676400"/>
          </a:xfrm>
        </p:spPr>
        <p:txBody>
          <a:bodyPr>
            <a:normAutofit fontScale="77500" lnSpcReduction="20000"/>
          </a:bodyPr>
          <a:lstStyle/>
          <a:p>
            <a:pPr>
              <a:buNone/>
            </a:pPr>
            <a:r>
              <a:rPr lang="en-US" dirty="0" smtClean="0"/>
              <a:t>4.  “total war” became important in the planning and </a:t>
            </a:r>
          </a:p>
          <a:p>
            <a:pPr>
              <a:buNone/>
            </a:pPr>
            <a:r>
              <a:rPr lang="en-US" dirty="0" smtClean="0"/>
              <a:t>consideration of any future wars. </a:t>
            </a:r>
            <a:r>
              <a:rPr lang="en-US" dirty="0" err="1" smtClean="0"/>
              <a:t>Ie</a:t>
            </a:r>
            <a:r>
              <a:rPr lang="en-US" dirty="0" smtClean="0"/>
              <a:t>/ WWII</a:t>
            </a:r>
          </a:p>
          <a:p>
            <a:pPr>
              <a:buNone/>
            </a:pPr>
            <a:r>
              <a:rPr lang="en-US" dirty="0" smtClean="0"/>
              <a:t>5.  total war hardships led to totalitarian ideologies that saw </a:t>
            </a:r>
          </a:p>
          <a:p>
            <a:pPr>
              <a:buNone/>
            </a:pPr>
            <a:r>
              <a:rPr lang="en-US" dirty="0" smtClean="0"/>
              <a:t>Communism in Russia, Fascism in Italy and Germany.</a:t>
            </a:r>
            <a:endParaRPr lang="en-US" dirty="0"/>
          </a:p>
        </p:txBody>
      </p:sp>
      <p:pic>
        <p:nvPicPr>
          <p:cNvPr id="3074" name="Picture 2" descr="https://encrypted-tbn3.gstatic.com/images?q=tbn:ANd9GcQU9SHBziN2gaXDlb2-tlaebG1BGhmvLijJq9AHGL4Tj8-Yi-6y"/>
          <p:cNvPicPr>
            <a:picLocks noChangeAspect="1" noChangeArrowheads="1"/>
          </p:cNvPicPr>
          <p:nvPr/>
        </p:nvPicPr>
        <p:blipFill>
          <a:blip r:embed="rId2" cstate="print"/>
          <a:srcRect/>
          <a:stretch>
            <a:fillRect/>
          </a:stretch>
        </p:blipFill>
        <p:spPr bwMode="auto">
          <a:xfrm>
            <a:off x="1143000" y="3352800"/>
            <a:ext cx="2286000" cy="3217335"/>
          </a:xfrm>
          <a:prstGeom prst="rect">
            <a:avLst/>
          </a:prstGeom>
          <a:noFill/>
        </p:spPr>
      </p:pic>
      <p:pic>
        <p:nvPicPr>
          <p:cNvPr id="3076" name="Picture 4" descr="https://encrypted-tbn0.gstatic.com/images?q=tbn:ANd9GcSUV30JT5kWAsI4qbEemXhBg0sQUklT-1neqfBvrx8ex4e_edzE"/>
          <p:cNvPicPr>
            <a:picLocks noChangeAspect="1" noChangeArrowheads="1"/>
          </p:cNvPicPr>
          <p:nvPr/>
        </p:nvPicPr>
        <p:blipFill>
          <a:blip r:embed="rId3" cstate="print"/>
          <a:srcRect/>
          <a:stretch>
            <a:fillRect/>
          </a:stretch>
        </p:blipFill>
        <p:spPr bwMode="auto">
          <a:xfrm>
            <a:off x="4800600" y="3505200"/>
            <a:ext cx="2667000" cy="2954987"/>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Question: How was World War I a total war?</a:t>
            </a:r>
            <a:endParaRPr lang="en-US" dirty="0"/>
          </a:p>
        </p:txBody>
      </p:sp>
      <p:sp>
        <p:nvSpPr>
          <p:cNvPr id="3" name="Content Placeholder 2"/>
          <p:cNvSpPr>
            <a:spLocks noGrp="1"/>
          </p:cNvSpPr>
          <p:nvPr>
            <p:ph idx="1"/>
          </p:nvPr>
        </p:nvSpPr>
        <p:spPr/>
        <p:txBody>
          <a:bodyPr>
            <a:normAutofit fontScale="55000" lnSpcReduction="20000"/>
          </a:bodyPr>
          <a:lstStyle/>
          <a:p>
            <a:pPr>
              <a:buNone/>
            </a:pPr>
            <a:r>
              <a:rPr lang="en-US" dirty="0" smtClean="0"/>
              <a:t>B. Technology</a:t>
            </a:r>
          </a:p>
          <a:p>
            <a:pPr>
              <a:buNone/>
            </a:pPr>
            <a:r>
              <a:rPr lang="en-US" dirty="0" smtClean="0"/>
              <a:t>	</a:t>
            </a:r>
            <a:r>
              <a:rPr lang="en-US" dirty="0" err="1" smtClean="0"/>
              <a:t>i</a:t>
            </a:r>
            <a:r>
              <a:rPr lang="en-US" dirty="0" smtClean="0"/>
              <a:t>.  worked to </a:t>
            </a:r>
            <a:r>
              <a:rPr lang="en-US" dirty="0" err="1" smtClean="0"/>
              <a:t>favour</a:t>
            </a:r>
            <a:r>
              <a:rPr lang="en-US" dirty="0" smtClean="0"/>
              <a:t> the stalemate of the trenches</a:t>
            </a:r>
          </a:p>
          <a:p>
            <a:pPr>
              <a:buNone/>
            </a:pPr>
            <a:r>
              <a:rPr lang="en-US" dirty="0" smtClean="0"/>
              <a:t>		1.  initially helped </a:t>
            </a:r>
            <a:r>
              <a:rPr lang="en-US" dirty="0" err="1" smtClean="0"/>
              <a:t>defence</a:t>
            </a:r>
            <a:r>
              <a:rPr lang="en-US" dirty="0" smtClean="0"/>
              <a:t>, but by the end, began to </a:t>
            </a:r>
            <a:r>
              <a:rPr lang="en-US" dirty="0" err="1" smtClean="0"/>
              <a:t>favour</a:t>
            </a:r>
            <a:r>
              <a:rPr lang="en-US" dirty="0" smtClean="0"/>
              <a:t> </a:t>
            </a:r>
          </a:p>
          <a:p>
            <a:pPr>
              <a:buNone/>
            </a:pPr>
            <a:r>
              <a:rPr lang="en-US" dirty="0" smtClean="0"/>
              <a:t>		offensive tactics</a:t>
            </a:r>
          </a:p>
          <a:p>
            <a:pPr>
              <a:buNone/>
            </a:pPr>
            <a:r>
              <a:rPr lang="en-US" dirty="0" smtClean="0"/>
              <a:t>	ii.  Steel Helmets</a:t>
            </a:r>
          </a:p>
          <a:p>
            <a:pPr>
              <a:buNone/>
            </a:pPr>
            <a:r>
              <a:rPr lang="en-US" dirty="0" smtClean="0"/>
              <a:t>		1.  replaced caps with steel </a:t>
            </a:r>
          </a:p>
          <a:p>
            <a:pPr>
              <a:buNone/>
            </a:pPr>
            <a:r>
              <a:rPr lang="en-US" dirty="0" smtClean="0"/>
              <a:t>		helmets</a:t>
            </a:r>
          </a:p>
          <a:p>
            <a:pPr>
              <a:buNone/>
            </a:pPr>
            <a:r>
              <a:rPr lang="en-US" dirty="0" smtClean="0"/>
              <a:t>		2.  soldiers looked more </a:t>
            </a:r>
          </a:p>
          <a:p>
            <a:pPr>
              <a:buNone/>
            </a:pPr>
            <a:r>
              <a:rPr lang="en-US" dirty="0" smtClean="0"/>
              <a:t>		anonymous, like workers </a:t>
            </a:r>
          </a:p>
          <a:p>
            <a:pPr>
              <a:buNone/>
            </a:pPr>
            <a:r>
              <a:rPr lang="en-US" dirty="0" smtClean="0"/>
              <a:t>		in a huge war machine.</a:t>
            </a:r>
          </a:p>
          <a:p>
            <a:pPr>
              <a:buNone/>
            </a:pPr>
            <a:r>
              <a:rPr lang="en-US" dirty="0" smtClean="0"/>
              <a:t>		3.  more protection was </a:t>
            </a:r>
          </a:p>
          <a:p>
            <a:pPr>
              <a:buNone/>
            </a:pPr>
            <a:r>
              <a:rPr lang="en-US" dirty="0" smtClean="0"/>
              <a:t>		necessary because about </a:t>
            </a:r>
          </a:p>
          <a:p>
            <a:pPr>
              <a:buNone/>
            </a:pPr>
            <a:r>
              <a:rPr lang="en-US" dirty="0" smtClean="0"/>
              <a:t>		85% of wounds were </a:t>
            </a:r>
          </a:p>
          <a:p>
            <a:pPr>
              <a:buNone/>
            </a:pPr>
            <a:r>
              <a:rPr lang="en-US" dirty="0" smtClean="0"/>
              <a:t>		caused by shrapnel (exploding </a:t>
            </a:r>
          </a:p>
          <a:p>
            <a:pPr>
              <a:buNone/>
            </a:pPr>
            <a:r>
              <a:rPr lang="en-US" dirty="0" smtClean="0"/>
              <a:t>		shells)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 Technology</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dirty="0" smtClean="0"/>
              <a:t>iii. Uniforms</a:t>
            </a:r>
          </a:p>
          <a:p>
            <a:pPr lvl="1">
              <a:buNone/>
            </a:pPr>
            <a:r>
              <a:rPr lang="en-US" dirty="0" smtClean="0"/>
              <a:t>1.  used brown colors and </a:t>
            </a:r>
          </a:p>
          <a:p>
            <a:pPr lvl="1">
              <a:buNone/>
            </a:pPr>
            <a:r>
              <a:rPr lang="en-US" dirty="0" smtClean="0"/>
              <a:t>were designed to be plainer to </a:t>
            </a:r>
          </a:p>
          <a:p>
            <a:pPr lvl="1">
              <a:buNone/>
            </a:pPr>
            <a:r>
              <a:rPr lang="en-US" dirty="0" smtClean="0"/>
              <a:t>blend into the environment </a:t>
            </a:r>
          </a:p>
          <a:p>
            <a:pPr lvl="2">
              <a:buNone/>
            </a:pPr>
            <a:r>
              <a:rPr lang="en-US" dirty="0" smtClean="0"/>
              <a:t>– became universal by WWI</a:t>
            </a:r>
          </a:p>
          <a:p>
            <a:pPr>
              <a:buNone/>
            </a:pPr>
            <a:r>
              <a:rPr lang="en-US" dirty="0" smtClean="0"/>
              <a:t>iv.  Machine Guns</a:t>
            </a:r>
          </a:p>
          <a:p>
            <a:pPr lvl="1">
              <a:buNone/>
            </a:pPr>
            <a:r>
              <a:rPr lang="en-US" dirty="0" smtClean="0"/>
              <a:t>1.  perfected by US inventor, </a:t>
            </a:r>
          </a:p>
          <a:p>
            <a:pPr lvl="1">
              <a:buNone/>
            </a:pPr>
            <a:r>
              <a:rPr lang="en-US" dirty="0" smtClean="0"/>
              <a:t>Hiram Maxim, in 1884</a:t>
            </a:r>
          </a:p>
          <a:p>
            <a:pPr lvl="1">
              <a:buNone/>
            </a:pPr>
            <a:r>
              <a:rPr lang="en-US" dirty="0" smtClean="0"/>
              <a:t>2.  contributed to the war of </a:t>
            </a:r>
          </a:p>
          <a:p>
            <a:pPr lvl="1">
              <a:buNone/>
            </a:pPr>
            <a:r>
              <a:rPr lang="en-US" dirty="0" smtClean="0"/>
              <a:t>attrition and the stalemate by </a:t>
            </a:r>
          </a:p>
          <a:p>
            <a:pPr lvl="1">
              <a:buNone/>
            </a:pPr>
            <a:r>
              <a:rPr lang="en-US" dirty="0" err="1" smtClean="0"/>
              <a:t>favouring</a:t>
            </a:r>
            <a:r>
              <a:rPr lang="en-US" dirty="0" smtClean="0"/>
              <a:t> a defensive strategy.</a:t>
            </a:r>
          </a:p>
          <a:p>
            <a:pPr lvl="2">
              <a:buNone/>
            </a:pPr>
            <a:r>
              <a:rPr lang="en-US" dirty="0" smtClean="0"/>
              <a:t>a) could fire 600 bullets per </a:t>
            </a:r>
          </a:p>
          <a:p>
            <a:pPr lvl="2">
              <a:buNone/>
            </a:pPr>
            <a:r>
              <a:rPr lang="en-US" dirty="0" smtClean="0"/>
              <a:t>minute at a range of 1000 yards</a:t>
            </a:r>
            <a:endParaRPr lang="en-US" dirty="0"/>
          </a:p>
        </p:txBody>
      </p:sp>
      <p:pic>
        <p:nvPicPr>
          <p:cNvPr id="20482" name="Picture 2"/>
          <p:cNvPicPr>
            <a:picLocks noChangeAspect="1" noChangeArrowheads="1"/>
          </p:cNvPicPr>
          <p:nvPr/>
        </p:nvPicPr>
        <p:blipFill>
          <a:blip r:embed="rId2" cstate="print"/>
          <a:srcRect l="50366" t="39583" r="25622" b="20833"/>
          <a:stretch>
            <a:fillRect/>
          </a:stretch>
        </p:blipFill>
        <p:spPr bwMode="auto">
          <a:xfrm>
            <a:off x="4800600" y="1981199"/>
            <a:ext cx="4038600" cy="3743093"/>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TotalTime>
  <Words>813</Words>
  <Application>Microsoft Office PowerPoint</Application>
  <PresentationFormat>On-screen Show (4:3)</PresentationFormat>
  <Paragraphs>151</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Unit 2: World War I</vt:lpstr>
      <vt:lpstr>Question: How was World War I a total war?</vt:lpstr>
      <vt:lpstr>A. Total War</vt:lpstr>
      <vt:lpstr>Slide 4</vt:lpstr>
      <vt:lpstr>Slide 5</vt:lpstr>
      <vt:lpstr>ii.  Implications of Total War</vt:lpstr>
      <vt:lpstr>ii.  Implications of Total War</vt:lpstr>
      <vt:lpstr>Question: How was World War I a total war?</vt:lpstr>
      <vt:lpstr>B. Technology</vt:lpstr>
      <vt:lpstr>Slide 10</vt:lpstr>
      <vt:lpstr>B. Technology</vt:lpstr>
      <vt:lpstr>B. Technology</vt:lpstr>
      <vt:lpstr>B. Technology</vt:lpstr>
      <vt:lpstr>U boats</vt:lpstr>
      <vt:lpstr>B. Technology</vt:lpstr>
      <vt:lpstr>B. Technology</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 World War I</dc:title>
  <dc:creator>Patrick</dc:creator>
  <cp:lastModifiedBy>Patrick</cp:lastModifiedBy>
  <cp:revision>1</cp:revision>
  <dcterms:created xsi:type="dcterms:W3CDTF">2012-10-10T18:41:22Z</dcterms:created>
  <dcterms:modified xsi:type="dcterms:W3CDTF">2012-10-10T19:50:22Z</dcterms:modified>
</cp:coreProperties>
</file>