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3" r:id="rId6"/>
    <p:sldId id="260" r:id="rId7"/>
    <p:sldId id="261" r:id="rId8"/>
    <p:sldId id="257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69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8012-0290-48F3-80A5-3668EA907766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7CFC79-748F-4C70-AE2A-ABB7E1D99E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8012-0290-48F3-80A5-3668EA907766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FC79-748F-4C70-AE2A-ABB7E1D99E1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27CFC79-748F-4C70-AE2A-ABB7E1D99E1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8012-0290-48F3-80A5-3668EA907766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8012-0290-48F3-80A5-3668EA907766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7CFC79-748F-4C70-AE2A-ABB7E1D99E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8012-0290-48F3-80A5-3668EA907766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7CFC79-748F-4C70-AE2A-ABB7E1D99E1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01E8012-0290-48F3-80A5-3668EA907766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FC79-748F-4C70-AE2A-ABB7E1D99E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8012-0290-48F3-80A5-3668EA907766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27CFC79-748F-4C70-AE2A-ABB7E1D99E1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8012-0290-48F3-80A5-3668EA907766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27CFC79-748F-4C70-AE2A-ABB7E1D99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8012-0290-48F3-80A5-3668EA907766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7CFC79-748F-4C70-AE2A-ABB7E1D99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7CFC79-748F-4C70-AE2A-ABB7E1D99E1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8012-0290-48F3-80A5-3668EA907766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27CFC79-748F-4C70-AE2A-ABB7E1D99E1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01E8012-0290-48F3-80A5-3668EA907766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01E8012-0290-48F3-80A5-3668EA907766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7CFC79-748F-4C70-AE2A-ABB7E1D99E1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743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country needs and . . . demands bold,</a:t>
            </a:r>
          </a:p>
          <a:p>
            <a:r>
              <a:rPr lang="en-US" dirty="0" smtClean="0"/>
              <a:t>persistent experimentation. It is common</a:t>
            </a:r>
          </a:p>
          <a:p>
            <a:r>
              <a:rPr lang="en-US" dirty="0" smtClean="0"/>
              <a:t>sense to take a method and try it. If it</a:t>
            </a:r>
          </a:p>
          <a:p>
            <a:r>
              <a:rPr lang="en-US" dirty="0" smtClean="0"/>
              <a:t>fails, admit it frankly and try another.</a:t>
            </a:r>
          </a:p>
          <a:p>
            <a:r>
              <a:rPr lang="en-US" dirty="0" smtClean="0"/>
              <a:t>But above all, try something.</a:t>
            </a:r>
          </a:p>
          <a:p>
            <a:endParaRPr lang="en-US" dirty="0" smtClean="0"/>
          </a:p>
          <a:p>
            <a:r>
              <a:rPr lang="en-US" dirty="0" smtClean="0"/>
              <a:t>FRANKLIN </a:t>
            </a:r>
            <a:r>
              <a:rPr lang="en-US" dirty="0" smtClean="0"/>
              <a:t>D. ROOSEVELT, CAMPAIGN SPEECH, 1932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Great Depression</a:t>
            </a:r>
            <a:br>
              <a:rPr lang="en-US" dirty="0" smtClean="0"/>
            </a:br>
            <a:r>
              <a:rPr lang="en-US" dirty="0" smtClean="0"/>
              <a:t>and the New </a:t>
            </a:r>
            <a:r>
              <a:rPr lang="en-US" dirty="0" smtClean="0"/>
              <a:t>Deal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1933–1939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Hundred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Congress passed </a:t>
            </a:r>
            <a:r>
              <a:rPr lang="en-US" dirty="0" smtClean="0"/>
              <a:t>many essentials </a:t>
            </a:r>
            <a:r>
              <a:rPr lang="en-US" dirty="0" smtClean="0"/>
              <a:t>of the New Deal “three </a:t>
            </a:r>
            <a:r>
              <a:rPr lang="en-US" i="1" dirty="0" smtClean="0"/>
              <a:t>R’s”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New </a:t>
            </a:r>
            <a:r>
              <a:rPr lang="en-US" dirty="0" smtClean="0"/>
              <a:t>Dealers began to embraced </a:t>
            </a:r>
            <a:r>
              <a:rPr lang="en-US" dirty="0" smtClean="0"/>
              <a:t>such progressive ideas </a:t>
            </a:r>
            <a:r>
              <a:rPr lang="en-US" dirty="0" smtClean="0"/>
              <a:t>as:</a:t>
            </a:r>
          </a:p>
          <a:p>
            <a:pPr lvl="1"/>
            <a:r>
              <a:rPr lang="en-US" dirty="0" smtClean="0"/>
              <a:t>unemployment insurance</a:t>
            </a:r>
          </a:p>
          <a:p>
            <a:pPr lvl="1"/>
            <a:r>
              <a:rPr lang="en-US" dirty="0" smtClean="0"/>
              <a:t>old-age insurance</a:t>
            </a:r>
          </a:p>
          <a:p>
            <a:pPr lvl="1"/>
            <a:r>
              <a:rPr lang="en-US" dirty="0" smtClean="0"/>
              <a:t>minimum-wage regulations</a:t>
            </a:r>
          </a:p>
          <a:p>
            <a:pPr lvl="1"/>
            <a:r>
              <a:rPr lang="en-US" dirty="0" smtClean="0"/>
              <a:t>conservation </a:t>
            </a:r>
            <a:r>
              <a:rPr lang="en-US" dirty="0" smtClean="0"/>
              <a:t>and </a:t>
            </a:r>
            <a:r>
              <a:rPr lang="en-US" dirty="0" smtClean="0"/>
              <a:t>development of </a:t>
            </a:r>
            <a:r>
              <a:rPr lang="en-US" dirty="0" smtClean="0"/>
              <a:t>natural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and </a:t>
            </a:r>
            <a:r>
              <a:rPr lang="en-US" dirty="0" smtClean="0"/>
              <a:t>restrictions on child labor. </a:t>
            </a:r>
            <a:endParaRPr lang="en-US" dirty="0" smtClean="0"/>
          </a:p>
          <a:p>
            <a:r>
              <a:rPr lang="en-US" dirty="0" smtClean="0"/>
              <a:t>A few </a:t>
            </a:r>
            <a:r>
              <a:rPr lang="en-US" dirty="0" smtClean="0"/>
              <a:t>such reforms had already made limited gains </a:t>
            </a:r>
            <a:r>
              <a:rPr lang="en-US" dirty="0" smtClean="0"/>
              <a:t>in some </a:t>
            </a:r>
            <a:r>
              <a:rPr lang="en-US" dirty="0" smtClean="0"/>
              <a:t>of the states. 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 smtClean="0"/>
              <a:t>of these </a:t>
            </a:r>
            <a:r>
              <a:rPr lang="en-US" dirty="0" smtClean="0"/>
              <a:t>forward-looking measures </a:t>
            </a:r>
            <a:r>
              <a:rPr lang="en-US" dirty="0" smtClean="0"/>
              <a:t>had been adopted a generation or so </a:t>
            </a:r>
            <a:r>
              <a:rPr lang="en-US" dirty="0" smtClean="0"/>
              <a:t>earlier by </a:t>
            </a:r>
            <a:r>
              <a:rPr lang="en-US" dirty="0" smtClean="0"/>
              <a:t>the more advanced countries of western Europe.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Roosevelt Manages the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Emergency Banking Relief Act of </a:t>
            </a:r>
            <a:r>
              <a:rPr lang="en-US" dirty="0" smtClean="0"/>
              <a:t>1933 – gave the president the </a:t>
            </a:r>
            <a:r>
              <a:rPr lang="en-US" dirty="0" smtClean="0"/>
              <a:t>power to regulate banking transactions </a:t>
            </a:r>
            <a:r>
              <a:rPr lang="en-US" dirty="0" smtClean="0"/>
              <a:t>and foreign </a:t>
            </a:r>
            <a:r>
              <a:rPr lang="en-US" dirty="0" smtClean="0"/>
              <a:t>exchange and to reopen solvent banks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FDR followed up with the first of 30 ‘fireside chats’ </a:t>
            </a:r>
          </a:p>
          <a:p>
            <a:pPr lvl="1"/>
            <a:r>
              <a:rPr lang="en-US" sz="2300" dirty="0" smtClean="0"/>
              <a:t>Some </a:t>
            </a:r>
            <a:r>
              <a:rPr lang="en-US" sz="2300" dirty="0" smtClean="0"/>
              <a:t>35 million people </a:t>
            </a:r>
            <a:r>
              <a:rPr lang="en-US" sz="2300" dirty="0" smtClean="0"/>
              <a:t>tuned in as he gave assurances that it was now safer to keep money </a:t>
            </a:r>
            <a:r>
              <a:rPr lang="en-US" sz="2300" dirty="0" smtClean="0"/>
              <a:t>in a reopened bank than “under the mattress.”</a:t>
            </a:r>
          </a:p>
          <a:p>
            <a:pPr lvl="1"/>
            <a:r>
              <a:rPr lang="en-US" sz="2300" dirty="0" smtClean="0"/>
              <a:t>Confidence returned with a gush, and the banks </a:t>
            </a:r>
            <a:r>
              <a:rPr lang="en-US" sz="2300" dirty="0" smtClean="0"/>
              <a:t>began to </a:t>
            </a:r>
            <a:r>
              <a:rPr lang="en-US" sz="2300" dirty="0" smtClean="0"/>
              <a:t>unlock their doors.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Roosevelt Manages the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 smtClean="0"/>
              <a:t>Glass-</a:t>
            </a:r>
            <a:r>
              <a:rPr lang="en-US" dirty="0" err="1" smtClean="0"/>
              <a:t>Steagall</a:t>
            </a:r>
            <a:r>
              <a:rPr lang="en-US" dirty="0" smtClean="0"/>
              <a:t> Banking Reform </a:t>
            </a:r>
            <a:r>
              <a:rPr lang="en-US" dirty="0" smtClean="0"/>
              <a:t>Act</a:t>
            </a:r>
          </a:p>
          <a:p>
            <a:pPr lvl="1"/>
            <a:r>
              <a:rPr lang="en-US" dirty="0" smtClean="0"/>
              <a:t>Measure </a:t>
            </a:r>
            <a:r>
              <a:rPr lang="en-US" dirty="0" smtClean="0"/>
              <a:t>provided for the Federal Deposit Insurance </a:t>
            </a:r>
            <a:r>
              <a:rPr lang="en-US" dirty="0" smtClean="0"/>
              <a:t>Corporation</a:t>
            </a:r>
          </a:p>
          <a:p>
            <a:pPr lvl="1"/>
            <a:r>
              <a:rPr lang="en-US" dirty="0" smtClean="0"/>
              <a:t>Insured </a:t>
            </a:r>
            <a:r>
              <a:rPr lang="en-US" dirty="0" smtClean="0"/>
              <a:t>individual deposits up to $</a:t>
            </a:r>
            <a:r>
              <a:rPr lang="en-US" dirty="0" smtClean="0"/>
              <a:t>5,000 (later </a:t>
            </a:r>
            <a:r>
              <a:rPr lang="en-US" dirty="0" smtClean="0"/>
              <a:t>raised).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9780" t="13542" r="15666" b="10417"/>
          <a:stretch>
            <a:fillRect/>
          </a:stretch>
        </p:blipFill>
        <p:spPr bwMode="auto">
          <a:xfrm>
            <a:off x="4876800" y="1600200"/>
            <a:ext cx="3724405" cy="46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Creating Jobs for the Jobless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5029200" cy="479755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One out of </a:t>
            </a:r>
            <a:r>
              <a:rPr lang="en-US" dirty="0" smtClean="0"/>
              <a:t>every four </a:t>
            </a:r>
            <a:r>
              <a:rPr lang="en-US" dirty="0" smtClean="0"/>
              <a:t>workers was jobless when FDR took his </a:t>
            </a:r>
            <a:r>
              <a:rPr lang="en-US" dirty="0" smtClean="0"/>
              <a:t>inaugural oath</a:t>
            </a:r>
          </a:p>
          <a:p>
            <a:pPr lvl="1"/>
            <a:r>
              <a:rPr lang="en-US" dirty="0" smtClean="0"/>
              <a:t>Highest </a:t>
            </a:r>
            <a:r>
              <a:rPr lang="en-US" dirty="0" smtClean="0"/>
              <a:t>level of unemployment in the </a:t>
            </a:r>
            <a:r>
              <a:rPr lang="en-US" dirty="0" smtClean="0"/>
              <a:t>nation’s history</a:t>
            </a:r>
          </a:p>
          <a:p>
            <a:endParaRPr lang="en-US" dirty="0" smtClean="0"/>
          </a:p>
          <a:p>
            <a:r>
              <a:rPr lang="en-US" dirty="0" smtClean="0"/>
              <a:t>Civilian </a:t>
            </a:r>
            <a:r>
              <a:rPr lang="en-US" dirty="0" smtClean="0"/>
              <a:t>Conservation </a:t>
            </a:r>
            <a:r>
              <a:rPr lang="en-US" dirty="0" smtClean="0"/>
              <a:t>Corps (CCC)</a:t>
            </a:r>
          </a:p>
          <a:p>
            <a:endParaRPr lang="en-US" dirty="0" smtClean="0"/>
          </a:p>
          <a:p>
            <a:r>
              <a:rPr lang="en-US" dirty="0" smtClean="0"/>
              <a:t>Law provided employment </a:t>
            </a:r>
            <a:r>
              <a:rPr lang="en-US" dirty="0" smtClean="0"/>
              <a:t>in fresh-air government camps for about </a:t>
            </a:r>
            <a:r>
              <a:rPr lang="en-US" dirty="0" smtClean="0"/>
              <a:t>3 million </a:t>
            </a:r>
            <a:r>
              <a:rPr lang="en-US" dirty="0" smtClean="0"/>
              <a:t>uniformed young </a:t>
            </a:r>
            <a:r>
              <a:rPr lang="en-US" dirty="0" smtClean="0"/>
              <a:t>men</a:t>
            </a:r>
          </a:p>
          <a:p>
            <a:pPr lvl="1"/>
            <a:r>
              <a:rPr lang="en-US" dirty="0" smtClean="0"/>
              <a:t>Many </a:t>
            </a:r>
            <a:r>
              <a:rPr lang="en-US" dirty="0" smtClean="0"/>
              <a:t>of whom might </a:t>
            </a:r>
            <a:r>
              <a:rPr lang="en-US" dirty="0" smtClean="0"/>
              <a:t>otherwise have </a:t>
            </a:r>
            <a:r>
              <a:rPr lang="en-US" dirty="0" smtClean="0"/>
              <a:t>been driven by desperation into </a:t>
            </a:r>
            <a:r>
              <a:rPr lang="en-US" dirty="0" smtClean="0"/>
              <a:t>criminal habits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Their </a:t>
            </a:r>
            <a:r>
              <a:rPr lang="en-US" dirty="0" smtClean="0"/>
              <a:t>work </a:t>
            </a:r>
            <a:r>
              <a:rPr lang="en-US" dirty="0" smtClean="0"/>
              <a:t>included:</a:t>
            </a:r>
          </a:p>
          <a:p>
            <a:pPr lvl="1"/>
            <a:r>
              <a:rPr lang="en-US" dirty="0" smtClean="0"/>
              <a:t>Reforestation</a:t>
            </a:r>
          </a:p>
          <a:p>
            <a:pPr lvl="1"/>
            <a:r>
              <a:rPr lang="en-US" dirty="0" smtClean="0"/>
              <a:t>Firefighting </a:t>
            </a:r>
            <a:r>
              <a:rPr lang="en-US" dirty="0" smtClean="0"/>
              <a:t>(forty-seven lost their </a:t>
            </a:r>
            <a:r>
              <a:rPr lang="en-US" dirty="0" smtClean="0"/>
              <a:t>lives)</a:t>
            </a:r>
          </a:p>
          <a:p>
            <a:pPr lvl="1"/>
            <a:r>
              <a:rPr lang="en-US" dirty="0" smtClean="0"/>
              <a:t>F</a:t>
            </a:r>
            <a:r>
              <a:rPr lang="en-US" dirty="0" smtClean="0"/>
              <a:t>lood control</a:t>
            </a:r>
          </a:p>
          <a:p>
            <a:pPr lvl="1"/>
            <a:r>
              <a:rPr lang="en-US" dirty="0" smtClean="0"/>
              <a:t>and swamp drainage 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recruits were required to help </a:t>
            </a:r>
            <a:r>
              <a:rPr lang="en-US" dirty="0" smtClean="0"/>
              <a:t>their parents </a:t>
            </a:r>
            <a:r>
              <a:rPr lang="en-US" dirty="0" smtClean="0"/>
              <a:t>by sending home most of their pay.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Both human resources </a:t>
            </a:r>
            <a:r>
              <a:rPr lang="en-US" dirty="0" smtClean="0"/>
              <a:t>and natural resources were thus conserved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00200"/>
            <a:ext cx="250309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257800" y="5181600"/>
            <a:ext cx="362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CCC Workers in Alaska, 1939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Creating Jobs for the Jobless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Federal Emergency </a:t>
            </a:r>
            <a:r>
              <a:rPr lang="en-US" dirty="0" smtClean="0"/>
              <a:t>Relief </a:t>
            </a:r>
            <a:r>
              <a:rPr lang="en-US" dirty="0" smtClean="0"/>
              <a:t>Act</a:t>
            </a:r>
          </a:p>
          <a:p>
            <a:pPr lvl="1"/>
            <a:r>
              <a:rPr lang="en-US" sz="2300" dirty="0" smtClean="0"/>
              <a:t>Chief </a:t>
            </a:r>
            <a:r>
              <a:rPr lang="en-US" sz="2300" dirty="0" smtClean="0"/>
              <a:t>aim was immediate </a:t>
            </a:r>
            <a:r>
              <a:rPr lang="en-US" sz="2300" dirty="0" smtClean="0"/>
              <a:t>relief rather </a:t>
            </a:r>
            <a:r>
              <a:rPr lang="en-US" sz="2300" dirty="0" smtClean="0"/>
              <a:t>than long-range recovery</a:t>
            </a:r>
            <a:r>
              <a:rPr lang="en-US" sz="2300" dirty="0" smtClean="0"/>
              <a:t>.</a:t>
            </a:r>
          </a:p>
          <a:p>
            <a:pPr lvl="1"/>
            <a:r>
              <a:rPr lang="en-US" sz="2400" dirty="0" smtClean="0"/>
              <a:t>Agency </a:t>
            </a:r>
            <a:r>
              <a:rPr lang="en-US" sz="2400" dirty="0" smtClean="0"/>
              <a:t>in all granted about $3 billion to the states</a:t>
            </a:r>
            <a:endParaRPr lang="en-US" sz="2300" dirty="0" smtClean="0"/>
          </a:p>
          <a:p>
            <a:r>
              <a:rPr lang="en-US" dirty="0" smtClean="0"/>
              <a:t>Agricultural Adjustment Act (</a:t>
            </a:r>
            <a:r>
              <a:rPr lang="en-US" dirty="0" smtClean="0"/>
              <a:t>AAA)</a:t>
            </a:r>
          </a:p>
          <a:p>
            <a:pPr lvl="1"/>
            <a:r>
              <a:rPr lang="en-US" dirty="0" smtClean="0"/>
              <a:t>Made </a:t>
            </a:r>
            <a:r>
              <a:rPr lang="en-US" dirty="0" smtClean="0"/>
              <a:t>available many millions of dollars to help </a:t>
            </a:r>
            <a:r>
              <a:rPr lang="en-US" dirty="0" smtClean="0"/>
              <a:t>farmers meet </a:t>
            </a:r>
            <a:r>
              <a:rPr lang="en-US" dirty="0" smtClean="0"/>
              <a:t>their mortgages.</a:t>
            </a:r>
            <a:endParaRPr lang="en-US" dirty="0" smtClean="0"/>
          </a:p>
          <a:p>
            <a:r>
              <a:rPr lang="en-US" dirty="0" smtClean="0"/>
              <a:t>Home Owners</a:t>
            </a:r>
            <a:r>
              <a:rPr lang="en-US" dirty="0" smtClean="0"/>
              <a:t>’ Loan </a:t>
            </a:r>
            <a:r>
              <a:rPr lang="en-US" dirty="0" smtClean="0"/>
              <a:t>Corporat</a:t>
            </a:r>
            <a:r>
              <a:rPr lang="en-US" dirty="0" smtClean="0"/>
              <a:t>ion (HOC)</a:t>
            </a:r>
            <a:endParaRPr lang="en-US" dirty="0" smtClean="0"/>
          </a:p>
          <a:p>
            <a:pPr lvl="1"/>
            <a:r>
              <a:rPr lang="en-US" dirty="0" smtClean="0"/>
              <a:t>Designed to </a:t>
            </a:r>
            <a:r>
              <a:rPr lang="en-US" dirty="0" smtClean="0"/>
              <a:t>refinance mortgages </a:t>
            </a:r>
            <a:r>
              <a:rPr lang="en-US" dirty="0" smtClean="0"/>
              <a:t>on nonfarm </a:t>
            </a:r>
            <a:r>
              <a:rPr lang="en-US" dirty="0" smtClean="0"/>
              <a:t>homes</a:t>
            </a:r>
          </a:p>
          <a:p>
            <a:pPr lvl="1"/>
            <a:r>
              <a:rPr lang="en-US" dirty="0" smtClean="0"/>
              <a:t>Ultimately </a:t>
            </a:r>
            <a:r>
              <a:rPr lang="en-US" dirty="0" smtClean="0"/>
              <a:t>assisted </a:t>
            </a:r>
            <a:r>
              <a:rPr lang="en-US" dirty="0" smtClean="0"/>
              <a:t>about a </a:t>
            </a:r>
            <a:r>
              <a:rPr lang="en-US" dirty="0" smtClean="0"/>
              <a:t>million </a:t>
            </a:r>
            <a:r>
              <a:rPr lang="en-US" dirty="0" smtClean="0"/>
              <a:t>households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agency not </a:t>
            </a:r>
            <a:r>
              <a:rPr lang="en-US" dirty="0" smtClean="0"/>
              <a:t>only bailed </a:t>
            </a:r>
            <a:r>
              <a:rPr lang="en-US" dirty="0" smtClean="0"/>
              <a:t>out mortgage-holding banks, it also bolted </a:t>
            </a:r>
            <a:r>
              <a:rPr lang="en-US" dirty="0" smtClean="0"/>
              <a:t>the political </a:t>
            </a:r>
            <a:r>
              <a:rPr lang="en-US" dirty="0" smtClean="0"/>
              <a:t>loyalties of relieved middle-class </a:t>
            </a:r>
            <a:r>
              <a:rPr lang="en-US" dirty="0" smtClean="0"/>
              <a:t>homeowners securely </a:t>
            </a:r>
            <a:r>
              <a:rPr lang="en-US" dirty="0" smtClean="0"/>
              <a:t>to the Democratic party</a:t>
            </a:r>
            <a:r>
              <a:rPr lang="en-US" dirty="0" smtClean="0"/>
              <a:t>.</a:t>
            </a:r>
          </a:p>
          <a:p>
            <a:r>
              <a:rPr lang="en-US" sz="2800" dirty="0" smtClean="0"/>
              <a:t>Civil Works </a:t>
            </a:r>
            <a:r>
              <a:rPr lang="en-US" sz="2800" dirty="0" smtClean="0"/>
              <a:t>Administration (CWA)</a:t>
            </a:r>
          </a:p>
          <a:p>
            <a:pPr lvl="1"/>
            <a:r>
              <a:rPr lang="en-US" dirty="0" smtClean="0"/>
              <a:t>Designed to </a:t>
            </a:r>
            <a:r>
              <a:rPr lang="en-US" dirty="0" smtClean="0"/>
              <a:t>provide purely </a:t>
            </a:r>
            <a:r>
              <a:rPr lang="en-US" dirty="0" smtClean="0"/>
              <a:t>temporary jobs during the cruel </a:t>
            </a:r>
            <a:r>
              <a:rPr lang="en-US" dirty="0" smtClean="0"/>
              <a:t>winter emergency </a:t>
            </a:r>
          </a:p>
          <a:p>
            <a:pPr lvl="1"/>
            <a:r>
              <a:rPr lang="en-US" dirty="0" smtClean="0"/>
              <a:t>Tens of thousands of </a:t>
            </a:r>
            <a:r>
              <a:rPr lang="en-US" dirty="0" smtClean="0"/>
              <a:t>jobless were </a:t>
            </a:r>
            <a:r>
              <a:rPr lang="en-US" dirty="0" smtClean="0"/>
              <a:t>employed at leaf raking and other make-work </a:t>
            </a:r>
            <a:r>
              <a:rPr lang="en-US" dirty="0" smtClean="0"/>
              <a:t>tasks, which </a:t>
            </a:r>
            <a:r>
              <a:rPr lang="en-US" dirty="0" smtClean="0"/>
              <a:t>were dubbed “boondoggling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As </a:t>
            </a:r>
            <a:r>
              <a:rPr lang="en-US" dirty="0" smtClean="0"/>
              <a:t>this kind of </a:t>
            </a:r>
            <a:r>
              <a:rPr lang="en-US" dirty="0" smtClean="0"/>
              <a:t>labor put </a:t>
            </a:r>
            <a:r>
              <a:rPr lang="en-US" dirty="0" smtClean="0"/>
              <a:t>a premium on shovel-leaning slow motion, </a:t>
            </a:r>
            <a:r>
              <a:rPr lang="en-US" dirty="0" smtClean="0"/>
              <a:t>the scheme </a:t>
            </a:r>
            <a:r>
              <a:rPr lang="en-US" dirty="0" smtClean="0"/>
              <a:t>was widely criticized. </a:t>
            </a:r>
            <a:endParaRPr lang="en-US" dirty="0" smtClean="0"/>
          </a:p>
          <a:p>
            <a:pPr lvl="2"/>
            <a:r>
              <a:rPr lang="en-US" dirty="0" smtClean="0"/>
              <a:t>“</a:t>
            </a:r>
            <a:r>
              <a:rPr lang="en-US" dirty="0" smtClean="0"/>
              <a:t>The only thing we have </a:t>
            </a:r>
            <a:r>
              <a:rPr lang="en-US" dirty="0" smtClean="0"/>
              <a:t>to fear</a:t>
            </a:r>
            <a:r>
              <a:rPr lang="en-US" dirty="0" smtClean="0"/>
              <a:t>,” scoffers remarked, “is work itself</a:t>
            </a:r>
            <a:r>
              <a:rPr lang="en-US" dirty="0" smtClean="0"/>
              <a:t>.”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Visibility for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032248" cy="48737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Just over a decade after the ratification of the </a:t>
            </a:r>
            <a:r>
              <a:rPr lang="en-US" dirty="0" smtClean="0"/>
              <a:t>Nineteenth Amendment</a:t>
            </a:r>
            <a:r>
              <a:rPr lang="en-US" dirty="0" smtClean="0"/>
              <a:t>, American women began to carve a </a:t>
            </a:r>
            <a:r>
              <a:rPr lang="en-US" dirty="0" smtClean="0"/>
              <a:t>larger space </a:t>
            </a:r>
            <a:r>
              <a:rPr lang="en-US" dirty="0" smtClean="0"/>
              <a:t>for themselves in the nation’s political and </a:t>
            </a:r>
            <a:r>
              <a:rPr lang="en-US" dirty="0" smtClean="0"/>
              <a:t>intellectual life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Secretary of Labor </a:t>
            </a:r>
            <a:r>
              <a:rPr lang="en-US" dirty="0" smtClean="0"/>
              <a:t>Frances Perkins (1880–1965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Mary McLeod Bethune (1875–1955</a:t>
            </a:r>
            <a:r>
              <a:rPr lang="en-US" dirty="0" smtClean="0"/>
              <a:t>), director </a:t>
            </a:r>
            <a:r>
              <a:rPr lang="en-US" dirty="0" smtClean="0"/>
              <a:t>of the Office of Minority Affairs in the </a:t>
            </a:r>
            <a:r>
              <a:rPr lang="en-US" dirty="0" smtClean="0"/>
              <a:t>National Youth </a:t>
            </a:r>
            <a:r>
              <a:rPr lang="en-US" dirty="0" smtClean="0"/>
              <a:t>Administration, served as the </a:t>
            </a:r>
            <a:r>
              <a:rPr lang="en-US" dirty="0" smtClean="0"/>
              <a:t>highest-ranking African </a:t>
            </a:r>
            <a:r>
              <a:rPr lang="en-US" dirty="0" smtClean="0"/>
              <a:t>American in the Roosevelt </a:t>
            </a:r>
            <a:r>
              <a:rPr lang="en-US" dirty="0" smtClean="0"/>
              <a:t>administration</a:t>
            </a:r>
          </a:p>
          <a:p>
            <a:r>
              <a:rPr lang="en-US" dirty="0" smtClean="0"/>
              <a:t>This was a time were women also played an important role in social sciences (Ruth Benedict and Margaret Mead) as well as literature (Pearl S. Buck 1938 Nobel Prize winner).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257376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Paying Farmers Not to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Ever since the war-boom days of 1918, farmers </a:t>
            </a:r>
            <a:r>
              <a:rPr lang="en-US" dirty="0" smtClean="0"/>
              <a:t>had suffered </a:t>
            </a:r>
            <a:r>
              <a:rPr lang="en-US" dirty="0" smtClean="0"/>
              <a:t>from low prices and overproduction, </a:t>
            </a:r>
            <a:r>
              <a:rPr lang="en-US" dirty="0" smtClean="0"/>
              <a:t>especially in </a:t>
            </a:r>
            <a:r>
              <a:rPr lang="en-US" dirty="0" smtClean="0"/>
              <a:t>grain. </a:t>
            </a:r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 smtClean="0"/>
              <a:t>the depression, conditions </a:t>
            </a:r>
            <a:r>
              <a:rPr lang="en-US" dirty="0" smtClean="0"/>
              <a:t>became desperate </a:t>
            </a:r>
            <a:r>
              <a:rPr lang="en-US" dirty="0" smtClean="0"/>
              <a:t>as innumerable mortgages were </a:t>
            </a:r>
            <a:r>
              <a:rPr lang="en-US" dirty="0" smtClean="0"/>
              <a:t>foreclosed, as </a:t>
            </a:r>
            <a:r>
              <a:rPr lang="en-US" dirty="0" smtClean="0"/>
              <a:t>corn was burned for fuel, and as embattled </a:t>
            </a:r>
            <a:r>
              <a:rPr lang="en-US" dirty="0" smtClean="0"/>
              <a:t>farmers tried </a:t>
            </a:r>
            <a:r>
              <a:rPr lang="en-US" dirty="0" smtClean="0"/>
              <a:t>to prevent shipment of crops to glutted markets. In</a:t>
            </a:r>
          </a:p>
          <a:p>
            <a:r>
              <a:rPr lang="en-US" dirty="0" smtClean="0"/>
              <a:t>Iowa several volatile counties were placed under </a:t>
            </a:r>
            <a:r>
              <a:rPr lang="en-US" dirty="0" smtClean="0"/>
              <a:t>martial law.</a:t>
            </a:r>
          </a:p>
          <a:p>
            <a:r>
              <a:rPr lang="en-US" dirty="0" smtClean="0"/>
              <a:t>Agricultural Adjustment Administration (</a:t>
            </a:r>
            <a:r>
              <a:rPr lang="en-US" dirty="0" smtClean="0"/>
              <a:t>AAA)</a:t>
            </a:r>
          </a:p>
          <a:p>
            <a:pPr lvl="1"/>
            <a:r>
              <a:rPr lang="en-US" dirty="0" smtClean="0"/>
              <a:t>Through “artificial scarcity” this agency was to </a:t>
            </a:r>
            <a:r>
              <a:rPr lang="en-US" dirty="0" smtClean="0"/>
              <a:t>establish “parity </a:t>
            </a:r>
            <a:r>
              <a:rPr lang="en-US" dirty="0" smtClean="0"/>
              <a:t>prices” for basic commodities</a:t>
            </a:r>
            <a:r>
              <a:rPr lang="en-US" dirty="0" smtClean="0"/>
              <a:t>.</a:t>
            </a:r>
          </a:p>
          <a:p>
            <a:pPr lvl="1"/>
            <a:r>
              <a:rPr lang="en-US" sz="2300" dirty="0" smtClean="0"/>
              <a:t>The AAA would eliminate </a:t>
            </a:r>
            <a:r>
              <a:rPr lang="en-US" sz="2300" dirty="0" smtClean="0"/>
              <a:t>price depressing surpluses </a:t>
            </a:r>
            <a:r>
              <a:rPr lang="en-US" sz="2300" dirty="0" smtClean="0"/>
              <a:t>by paying growers to reduce </a:t>
            </a:r>
            <a:r>
              <a:rPr lang="en-US" sz="2300" dirty="0" smtClean="0"/>
              <a:t>their crop </a:t>
            </a:r>
            <a:r>
              <a:rPr lang="en-US" sz="2300" dirty="0" smtClean="0"/>
              <a:t>acreage.</a:t>
            </a:r>
            <a:endParaRPr lang="en-US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/>
              <a:t>Supreme Court finally </a:t>
            </a:r>
            <a:r>
              <a:rPr lang="en-US" sz="2800" dirty="0" smtClean="0"/>
              <a:t>killed the </a:t>
            </a:r>
            <a:r>
              <a:rPr lang="en-US" sz="2800" dirty="0" smtClean="0"/>
              <a:t>AAA in 1936 by declaring its regulatory taxation </a:t>
            </a:r>
            <a:r>
              <a:rPr lang="en-US" sz="2800" dirty="0" smtClean="0"/>
              <a:t>provisions unconstitutional </a:t>
            </a:r>
          </a:p>
          <a:p>
            <a:pPr lvl="1"/>
            <a:r>
              <a:rPr lang="en-US" dirty="0" smtClean="0"/>
              <a:t>Quickly </a:t>
            </a:r>
            <a:r>
              <a:rPr lang="en-US" dirty="0" smtClean="0"/>
              <a:t>recovering from this blow, the New </a:t>
            </a:r>
            <a:r>
              <a:rPr lang="en-US" dirty="0" smtClean="0"/>
              <a:t>Deal Congress </a:t>
            </a:r>
            <a:r>
              <a:rPr lang="en-US" dirty="0" smtClean="0"/>
              <a:t>hastened to pass the Soil Conservation </a:t>
            </a:r>
            <a:r>
              <a:rPr lang="en-US" dirty="0" smtClean="0"/>
              <a:t>and Domestic </a:t>
            </a:r>
            <a:r>
              <a:rPr lang="en-US" dirty="0" smtClean="0"/>
              <a:t>Allotment Act of 1936.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Dust Bowls and Black Blizzards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4038600" cy="4953000"/>
          </a:xfrm>
        </p:spPr>
        <p:txBody>
          <a:bodyPr>
            <a:normAutofit fontScale="85000"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 smtClean="0"/>
              <a:t>Extent of Erosion in the </a:t>
            </a:r>
            <a:r>
              <a:rPr lang="en-US" b="1" dirty="0" smtClean="0"/>
              <a:t>1930s: </a:t>
            </a:r>
            <a:r>
              <a:rPr lang="en-US" dirty="0" smtClean="0"/>
              <a:t>Note </a:t>
            </a:r>
            <a:r>
              <a:rPr lang="en-US" dirty="0" smtClean="0"/>
              <a:t>the </a:t>
            </a:r>
            <a:r>
              <a:rPr lang="en-US" dirty="0" smtClean="0"/>
              <a:t>extensive wind </a:t>
            </a:r>
            <a:r>
              <a:rPr lang="en-US" dirty="0" smtClean="0"/>
              <a:t>erosion in the western Oklahoma “</a:t>
            </a:r>
            <a:r>
              <a:rPr lang="en-US" dirty="0" smtClean="0"/>
              <a:t>panhandle” region</a:t>
            </a:r>
            <a:r>
              <a:rPr lang="en-US" dirty="0" smtClean="0"/>
              <a:t>, which was dubbed the “Dust Bowl” in </a:t>
            </a:r>
            <a:r>
              <a:rPr lang="en-US" dirty="0" smtClean="0"/>
              <a:t>the 1930s</a:t>
            </a:r>
            <a:r>
              <a:rPr lang="en-US" dirty="0" smtClean="0"/>
              <a:t>. Mechanized farmers had “busted” the sod of </a:t>
            </a:r>
            <a:r>
              <a:rPr lang="en-US" dirty="0" smtClean="0"/>
              <a:t>the southern </a:t>
            </a:r>
            <a:r>
              <a:rPr lang="en-US" dirty="0" smtClean="0"/>
              <a:t>plains so thoroughly that they literally </a:t>
            </a:r>
            <a:r>
              <a:rPr lang="en-US" dirty="0" smtClean="0"/>
              <a:t>broke the </a:t>
            </a:r>
            <a:r>
              <a:rPr lang="en-US" dirty="0" smtClean="0"/>
              <a:t>back of the land. Tons of dust blew out of the </a:t>
            </a:r>
            <a:r>
              <a:rPr lang="en-US" dirty="0" smtClean="0"/>
              <a:t>Dust Bowl </a:t>
            </a:r>
            <a:r>
              <a:rPr lang="en-US" dirty="0" smtClean="0"/>
              <a:t>in the 1930s and blotted the sun from the skies </a:t>
            </a:r>
            <a:r>
              <a:rPr lang="en-US" dirty="0" smtClean="0"/>
              <a:t>as far </a:t>
            </a:r>
            <a:r>
              <a:rPr lang="en-US" dirty="0" smtClean="0"/>
              <a:t>away as New York. 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 l="10542" t="14583" r="54905" b="19792"/>
          <a:stretch>
            <a:fillRect/>
          </a:stretch>
        </p:blipFill>
        <p:spPr bwMode="auto">
          <a:xfrm>
            <a:off x="304800" y="1752600"/>
            <a:ext cx="413899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 and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Commissioner </a:t>
            </a:r>
            <a:r>
              <a:rPr lang="en-US" dirty="0" smtClean="0"/>
              <a:t>of Indian </a:t>
            </a:r>
            <a:r>
              <a:rPr lang="en-US" dirty="0" smtClean="0"/>
              <a:t>Affairs John </a:t>
            </a:r>
            <a:r>
              <a:rPr lang="en-US" dirty="0" smtClean="0"/>
              <a:t>Collier ardently sought to reverse the </a:t>
            </a:r>
            <a:r>
              <a:rPr lang="en-US" dirty="0" smtClean="0"/>
              <a:t>forced assimilation policies </a:t>
            </a:r>
            <a:r>
              <a:rPr lang="en-US" dirty="0" smtClean="0"/>
              <a:t>in place since the Dawes Act </a:t>
            </a:r>
            <a:r>
              <a:rPr lang="en-US" dirty="0" smtClean="0"/>
              <a:t>of 1887 </a:t>
            </a:r>
          </a:p>
          <a:p>
            <a:r>
              <a:rPr lang="en-US" dirty="0" smtClean="0"/>
              <a:t>Collier promoted the </a:t>
            </a:r>
            <a:r>
              <a:rPr lang="en-US" dirty="0" smtClean="0"/>
              <a:t>Indian Reorganization Act of 1934 (the “</a:t>
            </a:r>
            <a:r>
              <a:rPr lang="en-US" dirty="0" smtClean="0"/>
              <a:t>Indian New </a:t>
            </a:r>
            <a:r>
              <a:rPr lang="en-US" dirty="0" smtClean="0"/>
              <a:t>Deal”).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new law encouraged tribes to </a:t>
            </a:r>
            <a:r>
              <a:rPr lang="en-US" dirty="0" smtClean="0"/>
              <a:t>establish local </a:t>
            </a:r>
            <a:r>
              <a:rPr lang="en-US" dirty="0" smtClean="0"/>
              <a:t>self-government and to preserve their </a:t>
            </a:r>
            <a:r>
              <a:rPr lang="en-US" dirty="0" smtClean="0"/>
              <a:t>native crafts </a:t>
            </a:r>
            <a:r>
              <a:rPr lang="en-US" dirty="0" smtClean="0"/>
              <a:t>and traditions.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act also helped to stop </a:t>
            </a:r>
            <a:r>
              <a:rPr lang="en-US" dirty="0" smtClean="0"/>
              <a:t>the loss </a:t>
            </a:r>
            <a:r>
              <a:rPr lang="en-US" dirty="0" smtClean="0"/>
              <a:t>of Indian lands and revived tribes’ interest in </a:t>
            </a:r>
            <a:r>
              <a:rPr lang="en-US" dirty="0" smtClean="0"/>
              <a:t>their identity </a:t>
            </a:r>
            <a:r>
              <a:rPr lang="en-US" dirty="0" smtClean="0"/>
              <a:t>and culture. Yet not all Indians applauded it.</a:t>
            </a:r>
          </a:p>
          <a:p>
            <a:r>
              <a:rPr lang="en-US" dirty="0" smtClean="0"/>
              <a:t>Some denounced the legislation as a “</a:t>
            </a:r>
            <a:r>
              <a:rPr lang="en-US" dirty="0" smtClean="0"/>
              <a:t>back-to-the blanket” measure </a:t>
            </a:r>
            <a:r>
              <a:rPr lang="en-US" dirty="0" smtClean="0"/>
              <a:t>that sought to make museum </a:t>
            </a:r>
            <a:r>
              <a:rPr lang="en-US" dirty="0" smtClean="0"/>
              <a:t>pieces out </a:t>
            </a:r>
            <a:r>
              <a:rPr lang="en-US" dirty="0" smtClean="0"/>
              <a:t>of Native Americans. </a:t>
            </a:r>
            <a:endParaRPr lang="en-US" dirty="0" smtClean="0"/>
          </a:p>
          <a:p>
            <a:pPr lvl="1"/>
            <a:r>
              <a:rPr lang="en-US" dirty="0" smtClean="0"/>
              <a:t>Seventy-seven </a:t>
            </a:r>
            <a:r>
              <a:rPr lang="en-US" dirty="0" smtClean="0"/>
              <a:t>tribes </a:t>
            </a:r>
            <a:r>
              <a:rPr lang="en-US" dirty="0" smtClean="0"/>
              <a:t>refused to </a:t>
            </a:r>
            <a:r>
              <a:rPr lang="en-US" dirty="0" smtClean="0"/>
              <a:t>organize under its </a:t>
            </a:r>
            <a:r>
              <a:rPr lang="en-US" dirty="0" smtClean="0"/>
              <a:t>provisions</a:t>
            </a:r>
          </a:p>
          <a:p>
            <a:pPr lvl="1"/>
            <a:r>
              <a:rPr lang="en-US" dirty="0" smtClean="0"/>
              <a:t>Nearly two hundred </a:t>
            </a:r>
            <a:r>
              <a:rPr lang="en-US" dirty="0" smtClean="0"/>
              <a:t>others did establish tribal governments.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Later Major New Deal Measures, 1933–1939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8686800" cy="4873752"/>
          </a:xfrm>
        </p:spPr>
        <p:txBody>
          <a:bodyPr>
            <a:noAutofit/>
          </a:bodyPr>
          <a:lstStyle/>
          <a:p>
            <a:r>
              <a:rPr lang="en-US" sz="1450" dirty="0" smtClean="0"/>
              <a:t>FDR establishes Civil </a:t>
            </a:r>
            <a:r>
              <a:rPr lang="en-US" sz="1450" dirty="0" smtClean="0"/>
              <a:t>Works Administration </a:t>
            </a:r>
            <a:r>
              <a:rPr lang="en-US" sz="1450" dirty="0" smtClean="0"/>
              <a:t>(CWA</a:t>
            </a:r>
            <a:r>
              <a:rPr lang="en-US" sz="1450" dirty="0" smtClean="0"/>
              <a:t>), November </a:t>
            </a:r>
            <a:r>
              <a:rPr lang="en-US" sz="1450" dirty="0" smtClean="0"/>
              <a:t>9, </a:t>
            </a:r>
            <a:r>
              <a:rPr lang="en-US" sz="1450" dirty="0" smtClean="0"/>
              <a:t>1933</a:t>
            </a:r>
          </a:p>
          <a:p>
            <a:r>
              <a:rPr lang="en-US" sz="1450" dirty="0" smtClean="0"/>
              <a:t>Gold Reserve Act, January </a:t>
            </a:r>
            <a:r>
              <a:rPr lang="en-US" sz="1450" dirty="0" smtClean="0"/>
              <a:t>30, 1934</a:t>
            </a:r>
            <a:r>
              <a:rPr lang="en-US" sz="1450" dirty="0" smtClean="0"/>
              <a:t>, authorizes FDR’s </a:t>
            </a:r>
            <a:r>
              <a:rPr lang="en-US" sz="1450" dirty="0" smtClean="0"/>
              <a:t>devaluation, January </a:t>
            </a:r>
            <a:r>
              <a:rPr lang="en-US" sz="1450" dirty="0" smtClean="0"/>
              <a:t>31, </a:t>
            </a:r>
            <a:r>
              <a:rPr lang="en-US" sz="1450" dirty="0" smtClean="0"/>
              <a:t>1934</a:t>
            </a:r>
          </a:p>
          <a:p>
            <a:r>
              <a:rPr lang="en-US" sz="1450" dirty="0" smtClean="0"/>
              <a:t>Securities and </a:t>
            </a:r>
            <a:r>
              <a:rPr lang="en-US" sz="1450" dirty="0" smtClean="0"/>
              <a:t>Exchange Commission </a:t>
            </a:r>
            <a:r>
              <a:rPr lang="en-US" sz="1450" dirty="0" smtClean="0"/>
              <a:t>(SEC) </a:t>
            </a:r>
            <a:r>
              <a:rPr lang="en-US" sz="1450" dirty="0" smtClean="0"/>
              <a:t>authorized by </a:t>
            </a:r>
            <a:r>
              <a:rPr lang="en-US" sz="1450" dirty="0" smtClean="0"/>
              <a:t>Congress, June 6, </a:t>
            </a:r>
            <a:r>
              <a:rPr lang="en-US" sz="1450" dirty="0" smtClean="0"/>
              <a:t>1934</a:t>
            </a:r>
          </a:p>
          <a:p>
            <a:r>
              <a:rPr lang="en-US" sz="1450" dirty="0" smtClean="0"/>
              <a:t>Reciprocal Trade </a:t>
            </a:r>
            <a:r>
              <a:rPr lang="en-US" sz="1450" dirty="0" smtClean="0"/>
              <a:t>Agreements Act</a:t>
            </a:r>
            <a:r>
              <a:rPr lang="en-US" sz="1450" dirty="0" smtClean="0"/>
              <a:t>, June 12, 1934 (</a:t>
            </a:r>
            <a:r>
              <a:rPr lang="en-US" sz="1450" dirty="0" smtClean="0"/>
              <a:t>see pp</a:t>
            </a:r>
            <a:r>
              <a:rPr lang="en-US" sz="1450" dirty="0" smtClean="0"/>
              <a:t>. </a:t>
            </a:r>
            <a:r>
              <a:rPr lang="en-US" sz="1450" dirty="0" smtClean="0"/>
              <a:t>802–803) </a:t>
            </a:r>
          </a:p>
          <a:p>
            <a:r>
              <a:rPr lang="en-US" sz="1450" dirty="0" smtClean="0"/>
              <a:t>Indian </a:t>
            </a:r>
            <a:r>
              <a:rPr lang="en-US" sz="1450" dirty="0" smtClean="0"/>
              <a:t>Reorganization </a:t>
            </a:r>
            <a:r>
              <a:rPr lang="en-US" sz="1450" dirty="0" smtClean="0"/>
              <a:t>Act, June </a:t>
            </a:r>
            <a:r>
              <a:rPr lang="en-US" sz="1450" dirty="0" smtClean="0"/>
              <a:t>18, </a:t>
            </a:r>
            <a:r>
              <a:rPr lang="en-US" sz="1450" dirty="0" smtClean="0"/>
              <a:t>1934</a:t>
            </a:r>
          </a:p>
          <a:p>
            <a:r>
              <a:rPr lang="en-US" sz="1450" dirty="0" smtClean="0"/>
              <a:t>National Housing Act, </a:t>
            </a:r>
            <a:r>
              <a:rPr lang="en-US" sz="1450" dirty="0" smtClean="0"/>
              <a:t> June </a:t>
            </a:r>
            <a:r>
              <a:rPr lang="en-US" sz="1450" dirty="0" smtClean="0"/>
              <a:t>28, 1934, authorizes </a:t>
            </a:r>
            <a:r>
              <a:rPr lang="en-US" sz="1450" dirty="0" smtClean="0"/>
              <a:t>Federal Housing </a:t>
            </a:r>
            <a:r>
              <a:rPr lang="en-US" sz="1450" dirty="0" smtClean="0"/>
              <a:t>Administration (FHA</a:t>
            </a:r>
            <a:r>
              <a:rPr lang="en-US" sz="1450" dirty="0" smtClean="0"/>
              <a:t>)</a:t>
            </a:r>
          </a:p>
          <a:p>
            <a:r>
              <a:rPr lang="en-US" sz="1450" dirty="0" smtClean="0"/>
              <a:t>Frazier-Lemke Farm </a:t>
            </a:r>
            <a:r>
              <a:rPr lang="en-US" sz="1450" dirty="0" smtClean="0"/>
              <a:t>Bankruptcy Act</a:t>
            </a:r>
            <a:r>
              <a:rPr lang="en-US" sz="1450" dirty="0" smtClean="0"/>
              <a:t>, June 28, </a:t>
            </a:r>
            <a:r>
              <a:rPr lang="en-US" sz="1450" dirty="0" smtClean="0"/>
              <a:t>1934</a:t>
            </a:r>
          </a:p>
          <a:p>
            <a:r>
              <a:rPr lang="en-US" sz="1450" dirty="0" smtClean="0"/>
              <a:t>FDR creates Resettlement </a:t>
            </a:r>
            <a:r>
              <a:rPr lang="en-US" sz="1450" dirty="0" smtClean="0"/>
              <a:t>Administration, April </a:t>
            </a:r>
            <a:r>
              <a:rPr lang="en-US" sz="1450" dirty="0" smtClean="0"/>
              <a:t>30, </a:t>
            </a:r>
            <a:r>
              <a:rPr lang="en-US" sz="1450" dirty="0" smtClean="0"/>
              <a:t>1935</a:t>
            </a:r>
          </a:p>
          <a:p>
            <a:r>
              <a:rPr lang="en-US" sz="1450" dirty="0" smtClean="0"/>
              <a:t>FDR creates Works </a:t>
            </a:r>
            <a:r>
              <a:rPr lang="en-US" sz="1450" dirty="0" smtClean="0"/>
              <a:t>Progress Administration </a:t>
            </a:r>
            <a:r>
              <a:rPr lang="en-US" sz="1450" dirty="0" smtClean="0"/>
              <a:t>(WPA</a:t>
            </a:r>
            <a:r>
              <a:rPr lang="en-US" sz="1450" dirty="0" smtClean="0"/>
              <a:t>), May </a:t>
            </a:r>
            <a:r>
              <a:rPr lang="en-US" sz="1450" dirty="0" smtClean="0"/>
              <a:t>6, 1935, under </a:t>
            </a:r>
            <a:r>
              <a:rPr lang="en-US" sz="1450" dirty="0" smtClean="0"/>
              <a:t>act of </a:t>
            </a:r>
            <a:r>
              <a:rPr lang="en-US" sz="1450" dirty="0" smtClean="0"/>
              <a:t>April 8, </a:t>
            </a:r>
            <a:r>
              <a:rPr lang="en-US" sz="1450" dirty="0" smtClean="0"/>
              <a:t>1935</a:t>
            </a:r>
          </a:p>
          <a:p>
            <a:r>
              <a:rPr lang="en-US" sz="1450" dirty="0" smtClean="0"/>
              <a:t>Wagner Act (National </a:t>
            </a:r>
            <a:r>
              <a:rPr lang="en-US" sz="1450" dirty="0" smtClean="0"/>
              <a:t>Labor Relations </a:t>
            </a:r>
            <a:r>
              <a:rPr lang="en-US" sz="1450" dirty="0" smtClean="0"/>
              <a:t>Act), July 5, </a:t>
            </a:r>
            <a:r>
              <a:rPr lang="en-US" sz="1450" dirty="0" smtClean="0"/>
              <a:t>1935 </a:t>
            </a:r>
          </a:p>
          <a:p>
            <a:r>
              <a:rPr lang="en-US" sz="1450" dirty="0" smtClean="0"/>
              <a:t>Social </a:t>
            </a:r>
            <a:r>
              <a:rPr lang="en-US" sz="1450" dirty="0" smtClean="0"/>
              <a:t>Security </a:t>
            </a:r>
            <a:r>
              <a:rPr lang="en-US" sz="1450" dirty="0" smtClean="0"/>
              <a:t>Act, August </a:t>
            </a:r>
            <a:r>
              <a:rPr lang="en-US" sz="1450" dirty="0" smtClean="0"/>
              <a:t>14, 1935</a:t>
            </a:r>
          </a:p>
          <a:p>
            <a:r>
              <a:rPr lang="en-US" sz="1450" dirty="0" smtClean="0"/>
              <a:t>Public Utility Holding </a:t>
            </a:r>
            <a:r>
              <a:rPr lang="en-US" sz="1450" dirty="0" smtClean="0"/>
              <a:t>Company Act</a:t>
            </a:r>
            <a:r>
              <a:rPr lang="en-US" sz="1450" dirty="0" smtClean="0"/>
              <a:t>, August 26, </a:t>
            </a:r>
            <a:r>
              <a:rPr lang="en-US" sz="1450" dirty="0" smtClean="0"/>
              <a:t>1935</a:t>
            </a:r>
          </a:p>
          <a:p>
            <a:r>
              <a:rPr lang="en-US" sz="1450" dirty="0" smtClean="0"/>
              <a:t>Soil Conservation </a:t>
            </a:r>
            <a:r>
              <a:rPr lang="en-US" sz="1450" dirty="0" smtClean="0"/>
              <a:t>and Domestic </a:t>
            </a:r>
            <a:r>
              <a:rPr lang="en-US" sz="1450" dirty="0" smtClean="0"/>
              <a:t>Allotment </a:t>
            </a:r>
            <a:r>
              <a:rPr lang="en-US" sz="1450" dirty="0" smtClean="0"/>
              <a:t>Act, February </a:t>
            </a:r>
            <a:r>
              <a:rPr lang="en-US" sz="1450" dirty="0" smtClean="0"/>
              <a:t>29, </a:t>
            </a:r>
            <a:r>
              <a:rPr lang="en-US" sz="1450" dirty="0" smtClean="0"/>
              <a:t>1936</a:t>
            </a:r>
          </a:p>
          <a:p>
            <a:r>
              <a:rPr lang="en-US" sz="1450" dirty="0" smtClean="0"/>
              <a:t>United States Housing </a:t>
            </a:r>
            <a:r>
              <a:rPr lang="en-US" sz="1450" dirty="0" smtClean="0"/>
              <a:t>Authority (USHA</a:t>
            </a:r>
            <a:r>
              <a:rPr lang="en-US" sz="1450" dirty="0" smtClean="0"/>
              <a:t>) established </a:t>
            </a:r>
            <a:r>
              <a:rPr lang="en-US" sz="1450" dirty="0" smtClean="0"/>
              <a:t>by Congress</a:t>
            </a:r>
            <a:r>
              <a:rPr lang="en-US" sz="1450" dirty="0" smtClean="0"/>
              <a:t>, September 1, </a:t>
            </a:r>
            <a:r>
              <a:rPr lang="en-US" sz="1450" dirty="0" smtClean="0"/>
              <a:t>1937</a:t>
            </a:r>
          </a:p>
          <a:p>
            <a:r>
              <a:rPr lang="en-US" sz="1450" dirty="0" smtClean="0"/>
              <a:t>Second Agricultural </a:t>
            </a:r>
            <a:r>
              <a:rPr lang="en-US" sz="1450" dirty="0" smtClean="0"/>
              <a:t>Adjustment Act</a:t>
            </a:r>
            <a:r>
              <a:rPr lang="en-US" sz="1450" dirty="0" smtClean="0"/>
              <a:t>, February 16, </a:t>
            </a:r>
            <a:r>
              <a:rPr lang="en-US" sz="1450" dirty="0" smtClean="0"/>
              <a:t>1938</a:t>
            </a:r>
          </a:p>
          <a:p>
            <a:r>
              <a:rPr lang="en-US" sz="1450" dirty="0" smtClean="0"/>
              <a:t>Fair Labor Standards </a:t>
            </a:r>
            <a:r>
              <a:rPr lang="en-US" sz="1450" dirty="0" smtClean="0"/>
              <a:t>Act (Wages </a:t>
            </a:r>
            <a:r>
              <a:rPr lang="en-US" sz="1450" dirty="0" smtClean="0"/>
              <a:t>and Hours Bill</a:t>
            </a:r>
            <a:r>
              <a:rPr lang="en-US" sz="1450" dirty="0" smtClean="0"/>
              <a:t>), June </a:t>
            </a:r>
            <a:r>
              <a:rPr lang="en-US" sz="1450" dirty="0" smtClean="0"/>
              <a:t>25, </a:t>
            </a:r>
            <a:r>
              <a:rPr lang="en-US" sz="1450" dirty="0" smtClean="0"/>
              <a:t>1938</a:t>
            </a:r>
          </a:p>
          <a:p>
            <a:r>
              <a:rPr lang="en-US" sz="1450" dirty="0" smtClean="0"/>
              <a:t>Reorganization Act, April 3, 1939</a:t>
            </a:r>
          </a:p>
          <a:p>
            <a:r>
              <a:rPr lang="en-US" sz="1450" dirty="0" smtClean="0"/>
              <a:t>Hatch Act, August 2, 1939</a:t>
            </a:r>
            <a:endParaRPr lang="en-US" sz="14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Economic Weaknesses in the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International economic problems – protectionism, taxes, instability, reparations cont.</a:t>
            </a:r>
          </a:p>
          <a:p>
            <a:pPr lvl="1"/>
            <a:r>
              <a:rPr lang="en-US" dirty="0" smtClean="0"/>
              <a:t>Reparations</a:t>
            </a:r>
          </a:p>
          <a:p>
            <a:pPr lvl="2"/>
            <a:r>
              <a:rPr lang="en-US" dirty="0" smtClean="0"/>
              <a:t>Because the US was demanding repayment, the French and British demanded that the Germans pay $32 billion.</a:t>
            </a:r>
          </a:p>
          <a:p>
            <a:pPr lvl="2"/>
            <a:r>
              <a:rPr lang="en-US" dirty="0" smtClean="0"/>
              <a:t>The French hoping to increase lagging reparation payments, sent troops to the Ruhr Valley in 1923.</a:t>
            </a:r>
          </a:p>
          <a:p>
            <a:pPr lvl="2"/>
            <a:r>
              <a:rPr lang="en-US" dirty="0" smtClean="0"/>
              <a:t>Germany had little choice but to print lots of money causing hyperinflation.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720590"/>
            <a:ext cx="3505200" cy="192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for next class: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paper 3 it will greatly increase your chances of scoring high if you have a deep understanding of three of FDR’s New Deal policies.</a:t>
            </a:r>
          </a:p>
          <a:p>
            <a:r>
              <a:rPr lang="en-US" dirty="0" smtClean="0"/>
              <a:t>To do:</a:t>
            </a:r>
          </a:p>
          <a:p>
            <a:pPr lvl="1"/>
            <a:r>
              <a:rPr lang="en-US" dirty="0" smtClean="0"/>
              <a:t>Select 3 New Deal Policies</a:t>
            </a:r>
          </a:p>
          <a:p>
            <a:pPr lvl="1"/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Proponents?</a:t>
            </a:r>
          </a:p>
          <a:p>
            <a:pPr lvl="1"/>
            <a:r>
              <a:rPr lang="en-US" dirty="0" smtClean="0"/>
              <a:t>Success/Failure in ending the GD Why?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Dawes Plan, 1924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Temporarily helped Germany pay loans until the stock market crashed in Oct. 1929.</a:t>
            </a:r>
          </a:p>
          <a:p>
            <a:r>
              <a:rPr lang="en-US" dirty="0" smtClean="0"/>
              <a:t>Created a cycle: US banks loaned money to Germany </a:t>
            </a:r>
            <a:r>
              <a:rPr lang="en-US" dirty="0" err="1" smtClean="0"/>
              <a:t>Germany</a:t>
            </a:r>
            <a:r>
              <a:rPr lang="en-US" dirty="0" smtClean="0"/>
              <a:t> paid reparations to France and Britain France and Britain paid war debts to the US</a:t>
            </a:r>
          </a:p>
          <a:p>
            <a:r>
              <a:rPr lang="en-US" dirty="0" smtClean="0"/>
              <a:t>Interdependence meant that a setback in the US economy would be felt abroad.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267200"/>
            <a:ext cx="1866900" cy="207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What was President Hoover’s response to the Great Depression?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 smtClean="0"/>
              <a:t>Hoover </a:t>
            </a:r>
            <a:r>
              <a:rPr lang="en-US" b="1" dirty="0" smtClean="0"/>
              <a:t>initially downplayed the Wall </a:t>
            </a:r>
            <a:r>
              <a:rPr lang="en-US" dirty="0" smtClean="0"/>
              <a:t>Street Crash and subsequent Great Depression as part of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a natural economic cycle, the terrible effects of which would simply have to be borne until better times arrived”.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1336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Charges against Hoover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“Rugged individualism”</a:t>
            </a:r>
          </a:p>
          <a:p>
            <a:pPr lvl="1"/>
            <a:r>
              <a:rPr lang="en-US" dirty="0" smtClean="0"/>
              <a:t>Believed that too much government interference in economic and social matters would destroy the individual and ultimately the nation.</a:t>
            </a:r>
          </a:p>
          <a:p>
            <a:pPr lvl="1"/>
            <a:r>
              <a:rPr lang="en-US" dirty="0" smtClean="0"/>
              <a:t>Promoted the voluntary action of:</a:t>
            </a:r>
          </a:p>
          <a:p>
            <a:pPr lvl="2"/>
            <a:r>
              <a:rPr lang="en-US" dirty="0" smtClean="0"/>
              <a:t>state governments maintaining spending</a:t>
            </a:r>
          </a:p>
          <a:p>
            <a:pPr lvl="2"/>
            <a:r>
              <a:rPr lang="en-US" dirty="0" smtClean="0"/>
              <a:t>farmers in reducing production</a:t>
            </a:r>
          </a:p>
          <a:p>
            <a:pPr lvl="2"/>
            <a:r>
              <a:rPr lang="en-US" dirty="0" smtClean="0"/>
              <a:t>employers sustaining wages</a:t>
            </a:r>
          </a:p>
          <a:p>
            <a:pPr lvl="2"/>
            <a:r>
              <a:rPr lang="en-US" dirty="0" smtClean="0"/>
              <a:t>bankers extending </a:t>
            </a:r>
            <a:r>
              <a:rPr lang="en-US" dirty="0" smtClean="0"/>
              <a:t>credit</a:t>
            </a:r>
          </a:p>
          <a:p>
            <a:pPr lvl="1"/>
            <a:r>
              <a:rPr lang="en-US" dirty="0" smtClean="0"/>
              <a:t>Believed unemployment relief </a:t>
            </a:r>
            <a:r>
              <a:rPr lang="en-US" dirty="0" smtClean="0"/>
              <a:t>should</a:t>
            </a:r>
          </a:p>
          <a:p>
            <a:pPr lvl="1">
              <a:buNone/>
            </a:pPr>
            <a:r>
              <a:rPr lang="en-US" dirty="0" smtClean="0"/>
              <a:t> </a:t>
            </a:r>
            <a:r>
              <a:rPr lang="en-US" dirty="0" smtClean="0"/>
              <a:t>come from private charity and from the </a:t>
            </a:r>
          </a:p>
          <a:p>
            <a:pPr lvl="1">
              <a:buNone/>
            </a:pPr>
            <a:r>
              <a:rPr lang="en-US" dirty="0" smtClean="0"/>
              <a:t>local </a:t>
            </a:r>
            <a:r>
              <a:rPr lang="en-US" dirty="0" smtClean="0"/>
              <a:t>or state-level government. (</a:t>
            </a:r>
            <a:r>
              <a:rPr lang="en-US" dirty="0" err="1" smtClean="0"/>
              <a:t>ie</a:t>
            </a:r>
            <a:r>
              <a:rPr lang="en-US" dirty="0" smtClean="0"/>
              <a:t>/ not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federal)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19800" y="3586877"/>
            <a:ext cx="2743200" cy="258532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"It is not the function </a:t>
            </a:r>
            <a:r>
              <a:rPr lang="en-US" b="1" dirty="0" smtClean="0"/>
              <a:t>of the </a:t>
            </a:r>
            <a:r>
              <a:rPr lang="en-US" b="1" dirty="0"/>
              <a:t>government to </a:t>
            </a:r>
            <a:r>
              <a:rPr lang="en-US" b="1" dirty="0" smtClean="0"/>
              <a:t>relieve individuals </a:t>
            </a:r>
            <a:r>
              <a:rPr lang="en-US" b="1" dirty="0"/>
              <a:t>of </a:t>
            </a:r>
            <a:r>
              <a:rPr lang="en-US" b="1" dirty="0" smtClean="0"/>
              <a:t>their responsibilities </a:t>
            </a:r>
            <a:r>
              <a:rPr lang="en-US" b="1" dirty="0"/>
              <a:t>to </a:t>
            </a:r>
            <a:r>
              <a:rPr lang="en-US" b="1" dirty="0" smtClean="0"/>
              <a:t>their neighbors, </a:t>
            </a:r>
            <a:r>
              <a:rPr lang="en-US" b="1" dirty="0"/>
              <a:t>or to </a:t>
            </a:r>
            <a:r>
              <a:rPr lang="en-US" b="1" dirty="0" smtClean="0"/>
              <a:t>relieve private </a:t>
            </a:r>
            <a:r>
              <a:rPr lang="en-US" b="1" dirty="0"/>
              <a:t>institutions of their</a:t>
            </a:r>
          </a:p>
          <a:p>
            <a:r>
              <a:rPr lang="en-US" b="1" dirty="0"/>
              <a:t>responsibilities to the</a:t>
            </a:r>
          </a:p>
          <a:p>
            <a:r>
              <a:rPr lang="en-US" b="1" dirty="0"/>
              <a:t>public." - Hoover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1932 Election: Hoover (R) </a:t>
            </a:r>
            <a:r>
              <a:rPr lang="en-US" dirty="0" err="1" smtClean="0"/>
              <a:t>vs</a:t>
            </a:r>
            <a:r>
              <a:rPr lang="en-US" dirty="0" smtClean="0"/>
              <a:t> Roosevelt (D)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FDR was a governor of New York and was seen as a moderate reformer who tried to help those in need.</a:t>
            </a:r>
          </a:p>
          <a:p>
            <a:r>
              <a:rPr lang="en-US" dirty="0" smtClean="0"/>
              <a:t>Little in his career to suggest his future greatness; many thought him a “lightweight”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81400"/>
            <a:ext cx="18573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81400"/>
            <a:ext cx="21050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Republican </a:t>
            </a:r>
            <a:r>
              <a:rPr lang="en-US" dirty="0" err="1" smtClean="0"/>
              <a:t>vs</a:t>
            </a:r>
            <a:r>
              <a:rPr lang="en-US" dirty="0" smtClean="0"/>
              <a:t> Democrat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032248" cy="487375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Plans were much the same except the Democrats pledged to end Prohibition (devolution to state jurisdiction)</a:t>
            </a:r>
          </a:p>
          <a:p>
            <a:r>
              <a:rPr lang="en-US" dirty="0" smtClean="0"/>
              <a:t>FDR’s campaign was upbeat with the tune “Happy Days Are Here Again” as a theme; however, he did not make any revolutionary promises</a:t>
            </a:r>
          </a:p>
          <a:p>
            <a:r>
              <a:rPr lang="en-US" dirty="0" smtClean="0"/>
              <a:t>In contrast, Hoover’s campaign was more gloomy</a:t>
            </a:r>
          </a:p>
          <a:p>
            <a:r>
              <a:rPr lang="en-US" dirty="0" smtClean="0"/>
              <a:t>FDR had an inconsistent message: he spoke of both cutting the federal budget and spending more on jobs.</a:t>
            </a:r>
          </a:p>
          <a:p>
            <a:pPr lvl="1"/>
            <a:r>
              <a:rPr lang="en-US" dirty="0" smtClean="0"/>
              <a:t>1932 acceptance speech</a:t>
            </a:r>
          </a:p>
          <a:p>
            <a:pPr lvl="2"/>
            <a:r>
              <a:rPr lang="en-US" dirty="0" smtClean="0"/>
              <a:t>FDR promised a “new deal for the American people” and “bold, persistent experimentation.”</a:t>
            </a:r>
          </a:p>
          <a:p>
            <a:pPr lvl="1"/>
            <a:r>
              <a:rPr lang="en-US" dirty="0" smtClean="0"/>
              <a:t>Did not clearly define what he was going to do</a:t>
            </a:r>
          </a:p>
          <a:p>
            <a:r>
              <a:rPr lang="en-US" dirty="0" smtClean="0"/>
              <a:t>FDR won 472 electoral college votes to Hoover’s 59 electoral college votes (popular vote: 22.8 million to 15.8 million)</a:t>
            </a:r>
          </a:p>
          <a:p>
            <a:r>
              <a:rPr lang="en-US" dirty="0" smtClean="0"/>
              <a:t>March, 1933, FDR takes power and proclaims that “the only thing we need to fear is fear itself”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833" y="1524000"/>
            <a:ext cx="332596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FDR and the Three R’s:</a:t>
            </a:r>
            <a:br>
              <a:rPr lang="en-US" b="1" dirty="0" smtClean="0"/>
            </a:br>
            <a:r>
              <a:rPr lang="en-US" b="1" dirty="0" smtClean="0"/>
              <a:t>Relief, Recovery,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Hundred </a:t>
            </a:r>
            <a:r>
              <a:rPr lang="en-US" dirty="0" smtClean="0"/>
              <a:t>Days (March </a:t>
            </a:r>
            <a:r>
              <a:rPr lang="en-US" dirty="0" smtClean="0"/>
              <a:t>9–June 16, </a:t>
            </a:r>
            <a:r>
              <a:rPr lang="en-US" dirty="0" smtClean="0"/>
              <a:t>1933)</a:t>
            </a:r>
          </a:p>
          <a:p>
            <a:pPr lvl="1"/>
            <a:r>
              <a:rPr lang="en-US" dirty="0" smtClean="0"/>
              <a:t>Members </a:t>
            </a:r>
            <a:r>
              <a:rPr lang="en-US" dirty="0" smtClean="0"/>
              <a:t>hastily cranked out </a:t>
            </a:r>
            <a:r>
              <a:rPr lang="en-US" dirty="0" smtClean="0"/>
              <a:t>an unprecedented </a:t>
            </a:r>
            <a:r>
              <a:rPr lang="en-US" dirty="0" smtClean="0"/>
              <a:t>basketful of remedial </a:t>
            </a:r>
            <a:r>
              <a:rPr lang="en-US" dirty="0" smtClean="0"/>
              <a:t>legislation</a:t>
            </a:r>
          </a:p>
          <a:p>
            <a:pPr lvl="1"/>
            <a:r>
              <a:rPr lang="en-US" dirty="0" smtClean="0"/>
              <a:t>Some </a:t>
            </a:r>
            <a:r>
              <a:rPr lang="en-US" dirty="0" smtClean="0"/>
              <a:t>of it </a:t>
            </a:r>
            <a:r>
              <a:rPr lang="en-US" dirty="0" smtClean="0"/>
              <a:t>derived from earlier progressivism, but these new </a:t>
            </a:r>
            <a:r>
              <a:rPr lang="en-US" dirty="0" smtClean="0"/>
              <a:t>measures mostly </a:t>
            </a:r>
            <a:r>
              <a:rPr lang="en-US" dirty="0" smtClean="0"/>
              <a:t>sought to deal with a desperate emergency.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657600"/>
            <a:ext cx="4000500" cy="290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471547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“Let me assert my firm belief that the only thing we have</a:t>
            </a:r>
          </a:p>
          <a:p>
            <a:pPr algn="ctr"/>
            <a:r>
              <a:rPr lang="en-US" dirty="0"/>
              <a:t>to fear is fear itself.”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Principal New Deal Acts During Hundred Days Congress, </a:t>
            </a:r>
            <a:r>
              <a:rPr lang="en-US" dirty="0" smtClean="0"/>
              <a:t>1933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FDR </a:t>
            </a:r>
            <a:r>
              <a:rPr lang="en-US" dirty="0" smtClean="0"/>
              <a:t>closes banks, March 6, 1933</a:t>
            </a:r>
          </a:p>
          <a:p>
            <a:r>
              <a:rPr lang="en-US" dirty="0" smtClean="0"/>
              <a:t>Emergency Banking Relief Act, March 9, 1933</a:t>
            </a:r>
          </a:p>
          <a:p>
            <a:r>
              <a:rPr lang="en-US" dirty="0" smtClean="0"/>
              <a:t>Beer and Wine Revenue Act, March 22, 1933</a:t>
            </a:r>
          </a:p>
          <a:p>
            <a:r>
              <a:rPr lang="en-US" dirty="0" smtClean="0"/>
              <a:t>Unemployment Relief Act, March 31, 1933, creates Civilian Conservation Corps (CCC)</a:t>
            </a:r>
          </a:p>
          <a:p>
            <a:r>
              <a:rPr lang="en-US" dirty="0" smtClean="0"/>
              <a:t>Federal Emergency Relief Act, May 12, 1933, creates Federal Emergency Relief Administration (FERA)</a:t>
            </a:r>
          </a:p>
          <a:p>
            <a:r>
              <a:rPr lang="en-US" dirty="0" smtClean="0"/>
              <a:t>Agricultural Adjustment Act (AAA), May 12, 1933</a:t>
            </a:r>
          </a:p>
          <a:p>
            <a:r>
              <a:rPr lang="en-US" dirty="0" smtClean="0"/>
              <a:t>Tennessee Valley Authority Act (TVA), May 18, 1933 Federal Securities Act, May 27, 1933</a:t>
            </a:r>
          </a:p>
          <a:p>
            <a:r>
              <a:rPr lang="en-US" dirty="0" smtClean="0"/>
              <a:t>Home Owners’ Refinancing Act, </a:t>
            </a:r>
            <a:r>
              <a:rPr lang="en-US" sz="3300" dirty="0" smtClean="0"/>
              <a:t>June 13, 1933, creates Home Owners’ Loan Corporation (HOLC)</a:t>
            </a:r>
          </a:p>
          <a:p>
            <a:r>
              <a:rPr lang="en-US" dirty="0" smtClean="0"/>
              <a:t>National Industrial Recovery (NRA, PWA) (NRA) Act, June 16, 1933, creates National Recovery Administration (NRA), Public Works Administration (PWA)</a:t>
            </a:r>
          </a:p>
          <a:p>
            <a:r>
              <a:rPr lang="en-US" dirty="0" smtClean="0"/>
              <a:t>Glass-</a:t>
            </a:r>
            <a:r>
              <a:rPr lang="en-US" dirty="0" err="1" smtClean="0"/>
              <a:t>Steagall</a:t>
            </a:r>
            <a:r>
              <a:rPr lang="en-US" dirty="0" smtClean="0"/>
              <a:t> Banking Reform Act, June 16, 1933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1146</TotalTime>
  <Words>1973</Words>
  <Application>Microsoft Office PowerPoint</Application>
  <PresentationFormat>On-screen Show (4:3)</PresentationFormat>
  <Paragraphs>169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The Great Depression and the New Deal 1933–1939</vt:lpstr>
      <vt:lpstr>Economic Weaknesses in the USA</vt:lpstr>
      <vt:lpstr>Dawes Plan, 1924</vt:lpstr>
      <vt:lpstr>What was President Hoover’s response to the Great Depression?</vt:lpstr>
      <vt:lpstr>Charges against Hoover</vt:lpstr>
      <vt:lpstr>1932 Election: Hoover (R) vs Roosevelt (D)</vt:lpstr>
      <vt:lpstr>Republican vs Democrat</vt:lpstr>
      <vt:lpstr>FDR and the Three R’s: Relief, Recovery, Reform</vt:lpstr>
      <vt:lpstr>Principal New Deal Acts During Hundred Days Congress, 1933</vt:lpstr>
      <vt:lpstr>Hundred Days</vt:lpstr>
      <vt:lpstr>Roosevelt Manages the Money</vt:lpstr>
      <vt:lpstr>Roosevelt Manages the Money</vt:lpstr>
      <vt:lpstr>Creating Jobs for the Jobless</vt:lpstr>
      <vt:lpstr>Creating Jobs for the Jobless</vt:lpstr>
      <vt:lpstr>New Visibility for Women</vt:lpstr>
      <vt:lpstr>Paying Farmers Not to Farm</vt:lpstr>
      <vt:lpstr>Dust Bowls and Black Blizzards</vt:lpstr>
      <vt:lpstr>Native Americans and the Great Depression</vt:lpstr>
      <vt:lpstr>Later Major New Deal Measures, 1933–1939</vt:lpstr>
      <vt:lpstr>Assignment for next class: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 and the New Deal 1933–1939</dc:title>
  <dc:creator>Patrick</dc:creator>
  <cp:lastModifiedBy>Patrick</cp:lastModifiedBy>
  <cp:revision>3</cp:revision>
  <dcterms:created xsi:type="dcterms:W3CDTF">2013-05-05T10:27:09Z</dcterms:created>
  <dcterms:modified xsi:type="dcterms:W3CDTF">2013-05-06T05:33:37Z</dcterms:modified>
</cp:coreProperties>
</file>