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58" r:id="rId5"/>
    <p:sldId id="260" r:id="rId6"/>
    <p:sldId id="266" r:id="rId7"/>
    <p:sldId id="262" r:id="rId8"/>
    <p:sldId id="263" r:id="rId9"/>
    <p:sldId id="261" r:id="rId10"/>
    <p:sldId id="267"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44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B89EBAC-851F-48C5-8268-4E702598525C}" type="datetimeFigureOut">
              <a:rPr lang="en-US" smtClean="0"/>
              <a:t>2/4/2013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6FAA7DB-5765-45EB-8F90-63B35FB847D6}"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89EBAC-851F-48C5-8268-4E702598525C}" type="datetimeFigureOut">
              <a:rPr lang="en-US" smtClean="0"/>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FAA7DB-5765-45EB-8F90-63B35FB847D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6FAA7DB-5765-45EB-8F90-63B35FB847D6}"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89EBAC-851F-48C5-8268-4E702598525C}" type="datetimeFigureOut">
              <a:rPr lang="en-US" smtClean="0"/>
              <a:t>2/4/2013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B89EBAC-851F-48C5-8268-4E702598525C}" type="datetimeFigureOut">
              <a:rPr lang="en-US" smtClean="0"/>
              <a:t>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36FAA7DB-5765-45EB-8F90-63B35FB847D6}"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3B89EBAC-851F-48C5-8268-4E702598525C}" type="datetimeFigureOut">
              <a:rPr lang="en-US" smtClean="0"/>
              <a:t>2/4/2013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6FAA7DB-5765-45EB-8F90-63B35FB847D6}"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3B89EBAC-851F-48C5-8268-4E702598525C}" type="datetimeFigureOut">
              <a:rPr lang="en-US" smtClean="0"/>
              <a:t>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FAA7DB-5765-45EB-8F90-63B35FB847D6}"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B89EBAC-851F-48C5-8268-4E702598525C}" type="datetimeFigureOut">
              <a:rPr lang="en-US" smtClean="0"/>
              <a:t>2/4/2013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6FAA7DB-5765-45EB-8F90-63B35FB847D6}"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B89EBAC-851F-48C5-8268-4E702598525C}" type="datetimeFigureOut">
              <a:rPr lang="en-US" smtClean="0"/>
              <a:t>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36FAA7DB-5765-45EB-8F90-63B35FB847D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3B89EBAC-851F-48C5-8268-4E702598525C}" type="datetimeFigureOut">
              <a:rPr lang="en-US" smtClean="0"/>
              <a:t>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6FAA7DB-5765-45EB-8F90-63B35FB847D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6FAA7DB-5765-45EB-8F90-63B35FB847D6}"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3B89EBAC-851F-48C5-8268-4E702598525C}" type="datetimeFigureOut">
              <a:rPr lang="en-US" smtClean="0"/>
              <a:t>2/4/2013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6FAA7DB-5765-45EB-8F90-63B35FB847D6}"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3B89EBAC-851F-48C5-8268-4E702598525C}" type="datetimeFigureOut">
              <a:rPr lang="en-US" smtClean="0"/>
              <a:t>2/4/2013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3B89EBAC-851F-48C5-8268-4E702598525C}" type="datetimeFigureOut">
              <a:rPr lang="en-US" smtClean="0"/>
              <a:t>2/4/2013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6FAA7DB-5765-45EB-8F90-63B35FB847D6}"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0.wmf"/><Relationship Id="rId7" Type="http://schemas.openxmlformats.org/officeDocument/2006/relationships/image" Target="../media/image15.wmf"/><Relationship Id="rId2" Type="http://schemas.openxmlformats.org/officeDocument/2006/relationships/image" Target="../media/image8.wmf"/><Relationship Id="rId1" Type="http://schemas.openxmlformats.org/officeDocument/2006/relationships/slideLayout" Target="../slideLayouts/slideLayout3.xml"/><Relationship Id="rId6" Type="http://schemas.openxmlformats.org/officeDocument/2006/relationships/image" Target="../media/image14.wmf"/><Relationship Id="rId5" Type="http://schemas.openxmlformats.org/officeDocument/2006/relationships/image" Target="../media/image13.wmf"/><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image" Target="../media/image6.wmf"/><Relationship Id="rId7" Type="http://schemas.openxmlformats.org/officeDocument/2006/relationships/image" Target="../media/image10.wmf"/><Relationship Id="rId2" Type="http://schemas.openxmlformats.org/officeDocument/2006/relationships/image" Target="../media/image5.wmf"/><Relationship Id="rId1" Type="http://schemas.openxmlformats.org/officeDocument/2006/relationships/slideLayout" Target="../slideLayouts/slideLayout3.xml"/><Relationship Id="rId6" Type="http://schemas.openxmlformats.org/officeDocument/2006/relationships/image" Target="../media/image9.wmf"/><Relationship Id="rId5" Type="http://schemas.openxmlformats.org/officeDocument/2006/relationships/image" Target="../media/image8.wmf"/><Relationship Id="rId4" Type="http://schemas.openxmlformats.org/officeDocument/2006/relationships/image" Target="../media/image7.wmf"/><Relationship Id="rId9" Type="http://schemas.openxmlformats.org/officeDocument/2006/relationships/image" Target="../media/image12.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Chapter 6</a:t>
            </a:r>
            <a:endParaRPr lang="en-US" dirty="0"/>
          </a:p>
        </p:txBody>
      </p:sp>
      <p:sp>
        <p:nvSpPr>
          <p:cNvPr id="2" name="Title 1"/>
          <p:cNvSpPr>
            <a:spLocks noGrp="1"/>
          </p:cNvSpPr>
          <p:nvPr>
            <p:ph type="ctrTitle"/>
          </p:nvPr>
        </p:nvSpPr>
        <p:spPr/>
        <p:txBody>
          <a:bodyPr/>
          <a:lstStyle/>
          <a:p>
            <a:r>
              <a:rPr lang="en-US" dirty="0" smtClean="0"/>
              <a:t>Section 4:</a:t>
            </a:r>
            <a:br>
              <a:rPr lang="en-US" dirty="0" smtClean="0"/>
            </a:br>
            <a:r>
              <a:rPr lang="en-US" dirty="0" smtClean="0"/>
              <a:t>Formal Organizations</a:t>
            </a:r>
            <a:endParaRPr lang="en-US" dirty="0"/>
          </a:p>
        </p:txBody>
      </p:sp>
    </p:spTree>
    <p:extLst>
      <p:ext uri="{BB962C8B-B14F-4D97-AF65-F5344CB8AC3E}">
        <p14:creationId xmlns:p14="http://schemas.microsoft.com/office/powerpoint/2010/main" val="1911712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a:xfrm>
            <a:off x="1371600" y="2730965"/>
            <a:ext cx="6480174" cy="1673225"/>
          </a:xfrm>
        </p:spPr>
        <p:txBody>
          <a:bodyPr/>
          <a:lstStyle/>
          <a:p>
            <a:r>
              <a:rPr lang="en-US" dirty="0" smtClean="0"/>
              <a:t>Extra credit question!!!!!!!!</a:t>
            </a:r>
          </a:p>
          <a:p>
            <a:r>
              <a:rPr lang="en-US" dirty="0" smtClean="0"/>
              <a:t>First person to raise their hand!!!!</a:t>
            </a:r>
            <a:endParaRPr lang="en-US" dirty="0"/>
          </a:p>
        </p:txBody>
      </p:sp>
      <p:sp>
        <p:nvSpPr>
          <p:cNvPr id="4" name="Title 3"/>
          <p:cNvSpPr>
            <a:spLocks noGrp="1"/>
          </p:cNvSpPr>
          <p:nvPr>
            <p:ph type="title"/>
          </p:nvPr>
        </p:nvSpPr>
        <p:spPr/>
        <p:txBody>
          <a:bodyPr/>
          <a:lstStyle/>
          <a:p>
            <a:r>
              <a:rPr lang="en-US" dirty="0" smtClean="0"/>
              <a:t>Give me an example of a bureaucracy!!!</a:t>
            </a:r>
            <a:endParaRPr lang="en-US" dirty="0"/>
          </a:p>
        </p:txBody>
      </p:sp>
      <p:pic>
        <p:nvPicPr>
          <p:cNvPr id="3078" name="Picture 6" descr="C:\Users\Owner\AppData\Local\Microsoft\Windows\Temporary Internet Files\Content.IE5\G8A4326Y\MC900088728[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152400" y="304800"/>
            <a:ext cx="1533906" cy="1811426"/>
          </a:xfrm>
          <a:prstGeom prst="rect">
            <a:avLst/>
          </a:prstGeom>
          <a:noFill/>
          <a:extLst>
            <a:ext uri="{909E8E84-426E-40DD-AFC4-6F175D3DCCD1}">
              <a14:hiddenFill xmlns:a14="http://schemas.microsoft.com/office/drawing/2010/main">
                <a:solidFill>
                  <a:srgbClr val="FFFFFF"/>
                </a:solidFill>
              </a14:hiddenFill>
            </a:ext>
          </a:extLst>
        </p:spPr>
      </p:pic>
      <p:pic>
        <p:nvPicPr>
          <p:cNvPr id="3083" name="Picture 11" descr="C:\Users\Owner\AppData\Local\Microsoft\Windows\Temporary Internet Files\Content.IE5\G8A4326Y\MC90008846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19600" y="4588598"/>
            <a:ext cx="1760220" cy="1690726"/>
          </a:xfrm>
          <a:prstGeom prst="rect">
            <a:avLst/>
          </a:prstGeom>
          <a:noFill/>
          <a:extLst>
            <a:ext uri="{909E8E84-426E-40DD-AFC4-6F175D3DCCD1}">
              <a14:hiddenFill xmlns:a14="http://schemas.microsoft.com/office/drawing/2010/main">
                <a:solidFill>
                  <a:srgbClr val="FFFFFF"/>
                </a:solidFill>
              </a14:hiddenFill>
            </a:ext>
          </a:extLst>
        </p:spPr>
      </p:pic>
      <p:pic>
        <p:nvPicPr>
          <p:cNvPr id="3085" name="Picture 13" descr="C:\Users\Owner\AppData\Local\Microsoft\Windows\Temporary Internet Files\Content.IE5\XKFQWKYT\MC900439384[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99583" y="3500730"/>
            <a:ext cx="1236043" cy="1161880"/>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C:\Users\Owner\AppData\Local\Microsoft\Windows\Temporary Internet Files\Content.IE5\A6A97MNG\MC900383274[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29400" y="3652103"/>
            <a:ext cx="1842516" cy="147767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Owner\AppData\Local\Microsoft\Windows\Temporary Internet Files\Content.IE5\XKFQWKYT\MC900022693[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50658" y="267548"/>
            <a:ext cx="105979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Owner\AppData\Local\Microsoft\Windows\Temporary Internet Files\Content.IE5\A6A97MNG\MC900440488[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61695" y="2833810"/>
            <a:ext cx="1390650" cy="1828800"/>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C:\Users\Owner\AppData\Local\Microsoft\Windows\Temporary Internet Files\Content.IE5\A6A97MNG\MC900442043[1].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64305" y="4223694"/>
            <a:ext cx="1412087" cy="21181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02916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Iron Law of Oligarchy</a:t>
            </a:r>
            <a:endParaRPr lang="en-US" dirty="0"/>
          </a:p>
        </p:txBody>
      </p:sp>
      <p:sp>
        <p:nvSpPr>
          <p:cNvPr id="3" name="Content Placeholder 2"/>
          <p:cNvSpPr>
            <a:spLocks noGrp="1"/>
          </p:cNvSpPr>
          <p:nvPr>
            <p:ph sz="quarter" idx="1"/>
          </p:nvPr>
        </p:nvSpPr>
        <p:spPr/>
        <p:txBody>
          <a:bodyPr/>
          <a:lstStyle/>
          <a:p>
            <a:r>
              <a:rPr lang="en-US" dirty="0" smtClean="0"/>
              <a:t>Iron Law of Oligarchy – theory that power increasingly becomes concentrated in the hands of a few members of any organization.</a:t>
            </a:r>
          </a:p>
          <a:p>
            <a:endParaRPr lang="en-US" dirty="0"/>
          </a:p>
          <a:p>
            <a:r>
              <a:rPr lang="en-US" dirty="0" smtClean="0"/>
              <a:t>Create an Oligarchy Figure</a:t>
            </a:r>
          </a:p>
          <a:p>
            <a:pPr lvl="1"/>
            <a:r>
              <a:rPr lang="en-US" dirty="0" smtClean="0"/>
              <a:t>Step one: Create a fictitious organization. Ex: Mr. Patrick’s Ice Cream Parlor.</a:t>
            </a:r>
          </a:p>
          <a:p>
            <a:pPr lvl="1"/>
            <a:r>
              <a:rPr lang="en-US" dirty="0" smtClean="0"/>
              <a:t>Step two: Create on Oligarchy figure: </a:t>
            </a:r>
          </a:p>
        </p:txBody>
      </p:sp>
    </p:spTree>
    <p:extLst>
      <p:ext uri="{BB962C8B-B14F-4D97-AF65-F5344CB8AC3E}">
        <p14:creationId xmlns:p14="http://schemas.microsoft.com/office/powerpoint/2010/main" val="41376430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r>
              <a:rPr lang="en-US" dirty="0"/>
              <a:t>Journal #27</a:t>
            </a:r>
          </a:p>
        </p:txBody>
      </p:sp>
      <p:sp>
        <p:nvSpPr>
          <p:cNvPr id="2" name="Title 1"/>
          <p:cNvSpPr>
            <a:spLocks noGrp="1"/>
          </p:cNvSpPr>
          <p:nvPr>
            <p:ph type="title"/>
          </p:nvPr>
        </p:nvSpPr>
        <p:spPr/>
        <p:txBody>
          <a:bodyPr>
            <a:noAutofit/>
          </a:bodyPr>
          <a:lstStyle/>
          <a:p>
            <a:r>
              <a:rPr lang="en-US" sz="3200" dirty="0" smtClean="0"/>
              <a:t>Make an MKS bureaucracy organizational chart. To what extent is there oligarchy? Where are you on the chart?</a:t>
            </a:r>
            <a:endParaRPr lang="en-US" sz="3200" dirty="0"/>
          </a:p>
        </p:txBody>
      </p:sp>
      <p:pic>
        <p:nvPicPr>
          <p:cNvPr id="5" name="Picture 4" descr="https://encrypted-tbn1.gstatic.com/images?q=tbn:ANd9GcRCQ7DmygRAeKexC0YphAQkq20ljn9efPo3vuQrk11aQi5kxMtB8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3456622"/>
            <a:ext cx="4066965" cy="2638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51465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Journal #26</a:t>
            </a:r>
            <a:endParaRPr lang="en-US" dirty="0"/>
          </a:p>
        </p:txBody>
      </p:sp>
      <p:sp>
        <p:nvSpPr>
          <p:cNvPr id="4" name="Title 3"/>
          <p:cNvSpPr>
            <a:spLocks noGrp="1"/>
          </p:cNvSpPr>
          <p:nvPr>
            <p:ph type="title"/>
          </p:nvPr>
        </p:nvSpPr>
        <p:spPr/>
        <p:txBody>
          <a:bodyPr/>
          <a:lstStyle/>
          <a:p>
            <a:r>
              <a:rPr lang="en-US" dirty="0" smtClean="0"/>
              <a:t>How can conflict be positive? Give an example.</a:t>
            </a:r>
            <a:endParaRPr lang="en-US" dirty="0"/>
          </a:p>
        </p:txBody>
      </p:sp>
    </p:spTree>
    <p:extLst>
      <p:ext uri="{BB962C8B-B14F-4D97-AF65-F5344CB8AC3E}">
        <p14:creationId xmlns:p14="http://schemas.microsoft.com/office/powerpoint/2010/main" val="36752533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Chapter 6</a:t>
            </a:r>
            <a:endParaRPr lang="en-US" dirty="0"/>
          </a:p>
        </p:txBody>
      </p:sp>
      <p:sp>
        <p:nvSpPr>
          <p:cNvPr id="2" name="Title 1"/>
          <p:cNvSpPr>
            <a:spLocks noGrp="1"/>
          </p:cNvSpPr>
          <p:nvPr>
            <p:ph type="ctrTitle"/>
          </p:nvPr>
        </p:nvSpPr>
        <p:spPr/>
        <p:txBody>
          <a:bodyPr/>
          <a:lstStyle/>
          <a:p>
            <a:r>
              <a:rPr lang="en-US" dirty="0" smtClean="0"/>
              <a:t>Section 4:</a:t>
            </a:r>
            <a:br>
              <a:rPr lang="en-US" dirty="0" smtClean="0"/>
            </a:br>
            <a:r>
              <a:rPr lang="en-US" dirty="0" smtClean="0"/>
              <a:t>Formal Organizations</a:t>
            </a:r>
            <a:endParaRPr lang="en-US" dirty="0"/>
          </a:p>
        </p:txBody>
      </p:sp>
    </p:spTree>
    <p:extLst>
      <p:ext uri="{BB962C8B-B14F-4D97-AF65-F5344CB8AC3E}">
        <p14:creationId xmlns:p14="http://schemas.microsoft.com/office/powerpoint/2010/main" val="34290813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Nature of Formal Organizations</a:t>
            </a:r>
            <a:endParaRPr lang="en-US" dirty="0"/>
          </a:p>
        </p:txBody>
      </p:sp>
      <p:sp>
        <p:nvSpPr>
          <p:cNvPr id="5" name="Content Placeholder 4"/>
          <p:cNvSpPr>
            <a:spLocks noGrp="1"/>
          </p:cNvSpPr>
          <p:nvPr>
            <p:ph sz="quarter" idx="1"/>
          </p:nvPr>
        </p:nvSpPr>
        <p:spPr>
          <a:xfrm>
            <a:off x="301752" y="1527048"/>
            <a:ext cx="4575048" cy="4572000"/>
          </a:xfrm>
        </p:spPr>
        <p:txBody>
          <a:bodyPr>
            <a:normAutofit fontScale="62500" lnSpcReduction="20000"/>
          </a:bodyPr>
          <a:lstStyle/>
          <a:p>
            <a:r>
              <a:rPr lang="en-US" dirty="0" err="1" smtClean="0"/>
              <a:t>Preindustrialization</a:t>
            </a:r>
            <a:r>
              <a:rPr lang="en-US" dirty="0" smtClean="0"/>
              <a:t> who did people spend a majority of their time with? Why?</a:t>
            </a:r>
          </a:p>
          <a:p>
            <a:endParaRPr lang="en-US" dirty="0" smtClean="0"/>
          </a:p>
          <a:p>
            <a:r>
              <a:rPr lang="en-US" dirty="0" smtClean="0"/>
              <a:t>Born in hospitals, educated in large schools, employed by huge corporations, regulated by government agencies, cared for in nursing homes, and buried by funeral homes, members of industrialized societies are more and more finding themselves in formal organizations.  </a:t>
            </a:r>
            <a:endParaRPr lang="en-US" dirty="0"/>
          </a:p>
          <a:p>
            <a:endParaRPr lang="en-US" dirty="0" smtClean="0"/>
          </a:p>
          <a:p>
            <a:r>
              <a:rPr lang="en-US" dirty="0" smtClean="0"/>
              <a:t>Formal Organization – a group deliberately created to achieve one or more long-term goal.</a:t>
            </a:r>
          </a:p>
          <a:p>
            <a:endParaRPr lang="en-US" dirty="0"/>
          </a:p>
          <a:p>
            <a:r>
              <a:rPr lang="en-US" dirty="0" smtClean="0"/>
              <a:t>Bureaucracy – a formal organization based on rationality and efficiency.</a:t>
            </a:r>
            <a:endParaRPr lang="en-US" dirty="0"/>
          </a:p>
        </p:txBody>
      </p:sp>
      <p:pic>
        <p:nvPicPr>
          <p:cNvPr id="2050" name="Picture 2" descr="http://aneeshn.files.wordpress.com/2011/03/human_life_cycle_ani_by_puputd-d2zn2u4.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25840" y="2633961"/>
            <a:ext cx="5541960" cy="20142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26005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Characteristics of Bureaucracies</a:t>
            </a:r>
            <a:endParaRPr lang="en-US" dirty="0"/>
          </a:p>
        </p:txBody>
      </p:sp>
      <p:sp>
        <p:nvSpPr>
          <p:cNvPr id="3" name="Content Placeholder 2"/>
          <p:cNvSpPr>
            <a:spLocks noGrp="1"/>
          </p:cNvSpPr>
          <p:nvPr>
            <p:ph sz="quarter" idx="1"/>
          </p:nvPr>
        </p:nvSpPr>
        <p:spPr>
          <a:xfrm>
            <a:off x="4267200" y="1527048"/>
            <a:ext cx="4538472" cy="4572000"/>
          </a:xfrm>
        </p:spPr>
        <p:txBody>
          <a:bodyPr>
            <a:normAutofit fontScale="70000" lnSpcReduction="20000"/>
          </a:bodyPr>
          <a:lstStyle/>
          <a:p>
            <a:r>
              <a:rPr lang="en-US" dirty="0" smtClean="0"/>
              <a:t>The most important characteristics of bureaucracies:</a:t>
            </a:r>
          </a:p>
          <a:p>
            <a:pPr lvl="1"/>
            <a:r>
              <a:rPr lang="en-US" dirty="0" smtClean="0"/>
              <a:t>A division of labor based on the principle of specialization.</a:t>
            </a:r>
          </a:p>
          <a:p>
            <a:pPr lvl="1"/>
            <a:r>
              <a:rPr lang="en-US" dirty="0" smtClean="0"/>
              <a:t>A hierarchy of authority.</a:t>
            </a:r>
          </a:p>
          <a:p>
            <a:pPr lvl="2"/>
            <a:r>
              <a:rPr lang="en-US" dirty="0" smtClean="0"/>
              <a:t>Power </a:t>
            </a:r>
          </a:p>
          <a:p>
            <a:pPr lvl="2"/>
            <a:r>
              <a:rPr lang="en-US" dirty="0" smtClean="0"/>
              <a:t>Authority</a:t>
            </a:r>
          </a:p>
          <a:p>
            <a:pPr lvl="1"/>
            <a:r>
              <a:rPr lang="en-US" dirty="0" smtClean="0"/>
              <a:t>A system of rules and procedures.</a:t>
            </a:r>
          </a:p>
          <a:p>
            <a:pPr lvl="1"/>
            <a:r>
              <a:rPr lang="en-US" dirty="0" smtClean="0"/>
              <a:t>Written records of work and activities.</a:t>
            </a:r>
          </a:p>
          <a:p>
            <a:pPr lvl="1"/>
            <a:r>
              <a:rPr lang="en-US" dirty="0" smtClean="0"/>
              <a:t>Promotion on the basis of merit and qualifications.</a:t>
            </a:r>
          </a:p>
          <a:p>
            <a:endParaRPr lang="en-US" dirty="0" smtClean="0"/>
          </a:p>
          <a:p>
            <a:r>
              <a:rPr lang="en-US" dirty="0" smtClean="0"/>
              <a:t>In bureaucracies rules rather than personal feelings guide personal interactions. This is done to prevent favoritism and keeps any one person within as irreplaceable.  </a:t>
            </a:r>
          </a:p>
        </p:txBody>
      </p:sp>
      <p:pic>
        <p:nvPicPr>
          <p:cNvPr id="1028" name="Picture 4" descr="https://encrypted-tbn1.gstatic.com/images?q=tbn:ANd9GcRCQ7DmygRAeKexC0YphAQkq20ljn9efPo3vuQrk11aQi5kxMtB8w"/>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33600"/>
            <a:ext cx="4066965" cy="2638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86778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Extra credit question!!!!!!!!</a:t>
            </a:r>
          </a:p>
          <a:p>
            <a:r>
              <a:rPr lang="en-US" dirty="0" smtClean="0"/>
              <a:t>First person to raise their hand!!!!</a:t>
            </a:r>
            <a:endParaRPr lang="en-US" dirty="0"/>
          </a:p>
        </p:txBody>
      </p:sp>
      <p:sp>
        <p:nvSpPr>
          <p:cNvPr id="4" name="Title 3"/>
          <p:cNvSpPr>
            <a:spLocks noGrp="1"/>
          </p:cNvSpPr>
          <p:nvPr>
            <p:ph type="title"/>
          </p:nvPr>
        </p:nvSpPr>
        <p:spPr/>
        <p:txBody>
          <a:bodyPr/>
          <a:lstStyle/>
          <a:p>
            <a:r>
              <a:rPr lang="en-US" dirty="0" smtClean="0"/>
              <a:t>Define formal organization!!!</a:t>
            </a:r>
            <a:endParaRPr lang="en-US" dirty="0"/>
          </a:p>
        </p:txBody>
      </p:sp>
      <p:pic>
        <p:nvPicPr>
          <p:cNvPr id="3074" name="Picture 2" descr="C:\Users\Owner\AppData\Local\Microsoft\Windows\Temporary Internet Files\Content.IE5\A6A97MNG\MC900250176[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53200" y="3200400"/>
            <a:ext cx="2062681" cy="2776396"/>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Owner\AppData\Local\Microsoft\Windows\Temporary Internet Files\Content.IE5\G8A4326Y\MC90023733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7240962">
            <a:off x="151674" y="2735440"/>
            <a:ext cx="1810693" cy="1833327"/>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C:\Users\Owner\AppData\Local\Microsoft\Windows\Temporary Internet Files\Content.IE5\A6A97MNG\MC90016289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228348" y="533400"/>
            <a:ext cx="1394159" cy="928745"/>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C:\Users\Owner\AppData\Local\Microsoft\Windows\Temporary Internet Files\Content.IE5\G8A4326Y\MC900088728[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flipH="1">
            <a:off x="0" y="335163"/>
            <a:ext cx="1219200" cy="1439782"/>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C:\Users\Owner\AppData\Local\Microsoft\Windows\Temporary Internet Files\Content.IE5\OKMWFC0S\MC900037177[1].wmf"/>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19200" y="4789608"/>
            <a:ext cx="1645920" cy="1555394"/>
          </a:xfrm>
          <a:prstGeom prst="rect">
            <a:avLst/>
          </a:prstGeom>
          <a:noFill/>
          <a:extLst>
            <a:ext uri="{909E8E84-426E-40DD-AFC4-6F175D3DCCD1}">
              <a14:hiddenFill xmlns:a14="http://schemas.microsoft.com/office/drawing/2010/main">
                <a:solidFill>
                  <a:srgbClr val="FFFFFF"/>
                </a:solidFill>
              </a14:hiddenFill>
            </a:ext>
          </a:extLst>
        </p:spPr>
      </p:pic>
      <p:pic>
        <p:nvPicPr>
          <p:cNvPr id="3083" name="Picture 11" descr="C:\Users\Owner\AppData\Local\Microsoft\Windows\Temporary Internet Files\Content.IE5\G8A4326Y\MC900088466[1].wmf"/>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419600" y="4588598"/>
            <a:ext cx="1760220" cy="1690726"/>
          </a:xfrm>
          <a:prstGeom prst="rect">
            <a:avLst/>
          </a:prstGeom>
          <a:noFill/>
          <a:extLst>
            <a:ext uri="{909E8E84-426E-40DD-AFC4-6F175D3DCCD1}">
              <a14:hiddenFill xmlns:a14="http://schemas.microsoft.com/office/drawing/2010/main">
                <a:solidFill>
                  <a:srgbClr val="FFFFFF"/>
                </a:solidFill>
              </a14:hiddenFill>
            </a:ext>
          </a:extLst>
        </p:spPr>
      </p:pic>
      <p:pic>
        <p:nvPicPr>
          <p:cNvPr id="3084" name="Picture 12" descr="C:\Users\Owner\AppData\Local\Microsoft\Windows\Temporary Internet Files\Content.IE5\OKMWFC0S\MC900423155[1].wmf"/>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828920" y="304800"/>
            <a:ext cx="1039917" cy="1039917"/>
          </a:xfrm>
          <a:prstGeom prst="rect">
            <a:avLst/>
          </a:prstGeom>
          <a:noFill/>
          <a:extLst>
            <a:ext uri="{909E8E84-426E-40DD-AFC4-6F175D3DCCD1}">
              <a14:hiddenFill xmlns:a14="http://schemas.microsoft.com/office/drawing/2010/main">
                <a:solidFill>
                  <a:srgbClr val="FFFFFF"/>
                </a:solidFill>
              </a14:hiddenFill>
            </a:ext>
          </a:extLst>
        </p:spPr>
      </p:pic>
      <p:pic>
        <p:nvPicPr>
          <p:cNvPr id="3085" name="Picture 13" descr="C:\Users\Owner\AppData\Local\Microsoft\Windows\Temporary Internet Files\Content.IE5\XKFQWKYT\MC900439384[1].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099583" y="3500730"/>
            <a:ext cx="1236043" cy="11618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430126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and Authority</a:t>
            </a:r>
            <a:endParaRPr lang="en-US" dirty="0"/>
          </a:p>
        </p:txBody>
      </p:sp>
      <p:sp>
        <p:nvSpPr>
          <p:cNvPr id="3" name="Content Placeholder 2"/>
          <p:cNvSpPr>
            <a:spLocks noGrp="1"/>
          </p:cNvSpPr>
          <p:nvPr>
            <p:ph sz="quarter" idx="1"/>
          </p:nvPr>
        </p:nvSpPr>
        <p:spPr>
          <a:xfrm>
            <a:off x="335280" y="5562600"/>
            <a:ext cx="8503920" cy="838199"/>
          </a:xfrm>
        </p:spPr>
        <p:txBody>
          <a:bodyPr>
            <a:normAutofit fontScale="85000" lnSpcReduction="20000"/>
          </a:bodyPr>
          <a:lstStyle/>
          <a:p>
            <a:pPr lvl="2"/>
            <a:r>
              <a:rPr lang="en-US" dirty="0" smtClean="0"/>
              <a:t>Power </a:t>
            </a:r>
            <a:r>
              <a:rPr lang="en-US" dirty="0"/>
              <a:t>– the ability to control the behavior of others.</a:t>
            </a:r>
          </a:p>
          <a:p>
            <a:pPr lvl="2"/>
            <a:r>
              <a:rPr lang="en-US" dirty="0"/>
              <a:t>Authority – the legitimate or socially approved use of power</a:t>
            </a:r>
            <a:r>
              <a:rPr lang="en-US" dirty="0" smtClean="0"/>
              <a:t>.</a:t>
            </a:r>
          </a:p>
          <a:p>
            <a:pPr lvl="3"/>
            <a:r>
              <a:rPr lang="en-US" dirty="0" smtClean="0"/>
              <a:t>People submit to authority because they think it is the right thing to do.</a:t>
            </a:r>
            <a:endParaRPr lang="en-US" dirty="0"/>
          </a:p>
          <a:p>
            <a:endParaRPr lang="en-US" dirty="0"/>
          </a:p>
        </p:txBody>
      </p:sp>
    </p:spTree>
    <p:extLst>
      <p:ext uri="{BB962C8B-B14F-4D97-AF65-F5344CB8AC3E}">
        <p14:creationId xmlns:p14="http://schemas.microsoft.com/office/powerpoint/2010/main" val="35276745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Our Own Bureaucracy</a:t>
            </a:r>
            <a:endParaRPr lang="en-US" dirty="0"/>
          </a:p>
        </p:txBody>
      </p:sp>
      <p:sp>
        <p:nvSpPr>
          <p:cNvPr id="3" name="Content Placeholder 2"/>
          <p:cNvSpPr>
            <a:spLocks noGrp="1"/>
          </p:cNvSpPr>
          <p:nvPr>
            <p:ph sz="quarter" idx="1"/>
          </p:nvPr>
        </p:nvSpPr>
        <p:spPr/>
        <p:txBody>
          <a:bodyPr/>
          <a:lstStyle/>
          <a:p>
            <a:r>
              <a:rPr lang="en-US" dirty="0" smtClean="0"/>
              <a:t>You have inherited a large sum of money, and you want to start a new business. </a:t>
            </a:r>
          </a:p>
          <a:p>
            <a:r>
              <a:rPr lang="en-US" dirty="0" smtClean="0"/>
              <a:t>We need to create an organizational bureaucracy chart and assign specific roles. </a:t>
            </a:r>
          </a:p>
          <a:p>
            <a:r>
              <a:rPr lang="en-US" dirty="0" smtClean="0"/>
              <a:t>What is our business?</a:t>
            </a:r>
          </a:p>
          <a:p>
            <a:r>
              <a:rPr lang="en-US" dirty="0" smtClean="0"/>
              <a:t>What specialists will we need to be successful?</a:t>
            </a:r>
          </a:p>
          <a:p>
            <a:r>
              <a:rPr lang="en-US" dirty="0" smtClean="0"/>
              <a:t>Who has the most authority?</a:t>
            </a:r>
          </a:p>
          <a:p>
            <a:r>
              <a:rPr lang="en-US" dirty="0" smtClean="0"/>
              <a:t>Is there a chain of authority?</a:t>
            </a:r>
          </a:p>
          <a:p>
            <a:r>
              <a:rPr lang="en-US" dirty="0" smtClean="0"/>
              <a:t>Why are we choosing to run our business this way?</a:t>
            </a:r>
            <a:endParaRPr lang="en-US" dirty="0"/>
          </a:p>
        </p:txBody>
      </p:sp>
    </p:spTree>
    <p:extLst>
      <p:ext uri="{BB962C8B-B14F-4D97-AF65-F5344CB8AC3E}">
        <p14:creationId xmlns:p14="http://schemas.microsoft.com/office/powerpoint/2010/main" val="32135772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Informal Structure Within Organization</a:t>
            </a:r>
            <a:endParaRPr lang="en-US" dirty="0"/>
          </a:p>
        </p:txBody>
      </p:sp>
      <p:sp>
        <p:nvSpPr>
          <p:cNvPr id="3" name="Content Placeholder 2"/>
          <p:cNvSpPr>
            <a:spLocks noGrp="1"/>
          </p:cNvSpPr>
          <p:nvPr>
            <p:ph sz="quarter" idx="1"/>
          </p:nvPr>
        </p:nvSpPr>
        <p:spPr>
          <a:xfrm>
            <a:off x="301752" y="1527048"/>
            <a:ext cx="8503920" cy="1825752"/>
          </a:xfrm>
        </p:spPr>
        <p:txBody>
          <a:bodyPr/>
          <a:lstStyle/>
          <a:p>
            <a:r>
              <a:rPr lang="en-US" dirty="0" smtClean="0"/>
              <a:t>Informal Organization – groups within a formal organization in which personal relationships are guided by norms, rituals, and sentiments that are not part of the formal organization.</a:t>
            </a:r>
            <a:endParaRPr lang="en-US" dirty="0"/>
          </a:p>
        </p:txBody>
      </p:sp>
      <p:grpSp>
        <p:nvGrpSpPr>
          <p:cNvPr id="6" name="Group 5"/>
          <p:cNvGrpSpPr/>
          <p:nvPr/>
        </p:nvGrpSpPr>
        <p:grpSpPr>
          <a:xfrm>
            <a:off x="533400" y="3505200"/>
            <a:ext cx="8153400" cy="2667000"/>
            <a:chOff x="533400" y="3505200"/>
            <a:chExt cx="8153400" cy="2667000"/>
          </a:xfrm>
        </p:grpSpPr>
        <p:sp>
          <p:nvSpPr>
            <p:cNvPr id="4" name="Rounded Rectangle 3"/>
            <p:cNvSpPr/>
            <p:nvPr/>
          </p:nvSpPr>
          <p:spPr>
            <a:xfrm>
              <a:off x="533400" y="3505200"/>
              <a:ext cx="8153400" cy="2667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086100" y="4607867"/>
              <a:ext cx="3048000" cy="461665"/>
            </a:xfrm>
            <a:prstGeom prst="rect">
              <a:avLst/>
            </a:prstGeom>
            <a:noFill/>
          </p:spPr>
          <p:txBody>
            <a:bodyPr wrap="square" rtlCol="0">
              <a:spAutoFit/>
            </a:bodyPr>
            <a:lstStyle/>
            <a:p>
              <a:r>
                <a:rPr lang="en-US" sz="2400" dirty="0" smtClean="0"/>
                <a:t>Formal Organization</a:t>
              </a:r>
              <a:endParaRPr lang="en-US" sz="2400" dirty="0"/>
            </a:p>
          </p:txBody>
        </p:sp>
      </p:grpSp>
      <p:grpSp>
        <p:nvGrpSpPr>
          <p:cNvPr id="9" name="Group 8"/>
          <p:cNvGrpSpPr/>
          <p:nvPr/>
        </p:nvGrpSpPr>
        <p:grpSpPr>
          <a:xfrm>
            <a:off x="834390" y="4833773"/>
            <a:ext cx="1143000" cy="1300788"/>
            <a:chOff x="838200" y="4838699"/>
            <a:chExt cx="1143000" cy="1300788"/>
          </a:xfrm>
        </p:grpSpPr>
        <p:sp>
          <p:nvSpPr>
            <p:cNvPr id="7" name="Oval 6"/>
            <p:cNvSpPr/>
            <p:nvPr/>
          </p:nvSpPr>
          <p:spPr>
            <a:xfrm>
              <a:off x="838200" y="4838699"/>
              <a:ext cx="1143000" cy="130078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TextBox 7"/>
            <p:cNvSpPr txBox="1"/>
            <p:nvPr/>
          </p:nvSpPr>
          <p:spPr>
            <a:xfrm>
              <a:off x="838200" y="5253335"/>
              <a:ext cx="1143000" cy="461665"/>
            </a:xfrm>
            <a:prstGeom prst="rect">
              <a:avLst/>
            </a:prstGeom>
            <a:noFill/>
          </p:spPr>
          <p:txBody>
            <a:bodyPr wrap="square" rtlCol="0">
              <a:spAutoFit/>
            </a:bodyPr>
            <a:lstStyle/>
            <a:p>
              <a:pPr algn="ctr"/>
              <a:r>
                <a:rPr lang="en-US" sz="1200" dirty="0" smtClean="0"/>
                <a:t>Informal Organization</a:t>
              </a:r>
              <a:endParaRPr lang="en-US" sz="1200" dirty="0"/>
            </a:p>
          </p:txBody>
        </p:sp>
      </p:grpSp>
      <p:grpSp>
        <p:nvGrpSpPr>
          <p:cNvPr id="10" name="Group 9"/>
          <p:cNvGrpSpPr/>
          <p:nvPr/>
        </p:nvGrpSpPr>
        <p:grpSpPr>
          <a:xfrm>
            <a:off x="5943600" y="4838700"/>
            <a:ext cx="1143000" cy="1300788"/>
            <a:chOff x="838200" y="4838699"/>
            <a:chExt cx="1143000" cy="1300788"/>
          </a:xfrm>
        </p:grpSpPr>
        <p:sp>
          <p:nvSpPr>
            <p:cNvPr id="11" name="Oval 10"/>
            <p:cNvSpPr/>
            <p:nvPr/>
          </p:nvSpPr>
          <p:spPr>
            <a:xfrm>
              <a:off x="838200" y="4838699"/>
              <a:ext cx="1143000" cy="130078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2" name="TextBox 11"/>
            <p:cNvSpPr txBox="1"/>
            <p:nvPr/>
          </p:nvSpPr>
          <p:spPr>
            <a:xfrm>
              <a:off x="838200" y="5253335"/>
              <a:ext cx="1143000" cy="461665"/>
            </a:xfrm>
            <a:prstGeom prst="rect">
              <a:avLst/>
            </a:prstGeom>
            <a:noFill/>
          </p:spPr>
          <p:txBody>
            <a:bodyPr wrap="square" rtlCol="0">
              <a:spAutoFit/>
            </a:bodyPr>
            <a:lstStyle/>
            <a:p>
              <a:pPr algn="ctr"/>
              <a:r>
                <a:rPr lang="en-US" sz="1200" dirty="0" smtClean="0"/>
                <a:t>Informal Organization</a:t>
              </a:r>
              <a:endParaRPr lang="en-US" sz="1200" dirty="0"/>
            </a:p>
          </p:txBody>
        </p:sp>
      </p:grpSp>
      <p:grpSp>
        <p:nvGrpSpPr>
          <p:cNvPr id="13" name="Group 12"/>
          <p:cNvGrpSpPr/>
          <p:nvPr/>
        </p:nvGrpSpPr>
        <p:grpSpPr>
          <a:xfrm>
            <a:off x="1977390" y="3537912"/>
            <a:ext cx="1143000" cy="1300788"/>
            <a:chOff x="838200" y="4838699"/>
            <a:chExt cx="1143000" cy="1300788"/>
          </a:xfrm>
        </p:grpSpPr>
        <p:sp>
          <p:nvSpPr>
            <p:cNvPr id="14" name="Oval 13"/>
            <p:cNvSpPr/>
            <p:nvPr/>
          </p:nvSpPr>
          <p:spPr>
            <a:xfrm>
              <a:off x="838200" y="4838699"/>
              <a:ext cx="1143000" cy="130078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5" name="TextBox 14"/>
            <p:cNvSpPr txBox="1"/>
            <p:nvPr/>
          </p:nvSpPr>
          <p:spPr>
            <a:xfrm>
              <a:off x="838200" y="5253335"/>
              <a:ext cx="1143000" cy="461665"/>
            </a:xfrm>
            <a:prstGeom prst="rect">
              <a:avLst/>
            </a:prstGeom>
            <a:noFill/>
          </p:spPr>
          <p:txBody>
            <a:bodyPr wrap="square" rtlCol="0">
              <a:spAutoFit/>
            </a:bodyPr>
            <a:lstStyle/>
            <a:p>
              <a:pPr algn="ctr"/>
              <a:r>
                <a:rPr lang="en-US" sz="1200" dirty="0" smtClean="0"/>
                <a:t>Informal Organization</a:t>
              </a:r>
              <a:endParaRPr lang="en-US" sz="1200" dirty="0"/>
            </a:p>
          </p:txBody>
        </p:sp>
      </p:grpSp>
      <p:grpSp>
        <p:nvGrpSpPr>
          <p:cNvPr id="16" name="Group 15"/>
          <p:cNvGrpSpPr/>
          <p:nvPr/>
        </p:nvGrpSpPr>
        <p:grpSpPr>
          <a:xfrm>
            <a:off x="7086600" y="3537911"/>
            <a:ext cx="1143000" cy="1300788"/>
            <a:chOff x="838200" y="4838699"/>
            <a:chExt cx="1143000" cy="1300788"/>
          </a:xfrm>
        </p:grpSpPr>
        <p:sp>
          <p:nvSpPr>
            <p:cNvPr id="17" name="Oval 16"/>
            <p:cNvSpPr/>
            <p:nvPr/>
          </p:nvSpPr>
          <p:spPr>
            <a:xfrm>
              <a:off x="838200" y="4838699"/>
              <a:ext cx="1143000" cy="130078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18" name="TextBox 17"/>
            <p:cNvSpPr txBox="1"/>
            <p:nvPr/>
          </p:nvSpPr>
          <p:spPr>
            <a:xfrm>
              <a:off x="838200" y="5253335"/>
              <a:ext cx="1143000" cy="461665"/>
            </a:xfrm>
            <a:prstGeom prst="rect">
              <a:avLst/>
            </a:prstGeom>
            <a:noFill/>
          </p:spPr>
          <p:txBody>
            <a:bodyPr wrap="square" rtlCol="0">
              <a:spAutoFit/>
            </a:bodyPr>
            <a:lstStyle/>
            <a:p>
              <a:pPr algn="ctr"/>
              <a:r>
                <a:rPr lang="en-US" sz="1200" dirty="0" smtClean="0"/>
                <a:t>Informal Organization</a:t>
              </a:r>
              <a:endParaRPr lang="en-US" sz="1200" dirty="0"/>
            </a:p>
          </p:txBody>
        </p:sp>
      </p:grpSp>
    </p:spTree>
    <p:extLst>
      <p:ext uri="{BB962C8B-B14F-4D97-AF65-F5344CB8AC3E}">
        <p14:creationId xmlns:p14="http://schemas.microsoft.com/office/powerpoint/2010/main" val="25207169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1378</TotalTime>
  <Words>461</Words>
  <Application>Microsoft Office PowerPoint</Application>
  <PresentationFormat>On-screen Show (4:3)</PresentationFormat>
  <Paragraphs>58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Civic</vt:lpstr>
      <vt:lpstr>Section 4: Formal Organizations</vt:lpstr>
      <vt:lpstr>How can conflict be positive? Give an example.</vt:lpstr>
      <vt:lpstr>Section 4: Formal Organizations</vt:lpstr>
      <vt:lpstr>The Nature of Formal Organizations</vt:lpstr>
      <vt:lpstr>Major Characteristics of Bureaucracies</vt:lpstr>
      <vt:lpstr>Define formal organization!!!</vt:lpstr>
      <vt:lpstr>Power and Authority</vt:lpstr>
      <vt:lpstr>Create Our Own Bureaucracy</vt:lpstr>
      <vt:lpstr>Informal Structure Within Organization</vt:lpstr>
      <vt:lpstr>Give me an example of a bureaucracy!!!</vt:lpstr>
      <vt:lpstr>Iron Law of Oligarchy</vt:lpstr>
      <vt:lpstr>Make an MKS bureaucracy organizational chart. To what extent is there oligarchy? Where are you on the chart?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Section 4: Formal Organizations</dc:title>
  <dc:creator>Patrick Mahoney</dc:creator>
  <cp:lastModifiedBy>Patrick Mahoney</cp:lastModifiedBy>
  <cp:revision>17</cp:revision>
  <dcterms:created xsi:type="dcterms:W3CDTF">2013-02-03T10:44:10Z</dcterms:created>
  <dcterms:modified xsi:type="dcterms:W3CDTF">2013-02-04T10:00:19Z</dcterms:modified>
</cp:coreProperties>
</file>