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F655B1-346B-4613-B53C-A695A7D73322}" type="datetimeFigureOut">
              <a:rPr lang="en-US" smtClean="0"/>
              <a:t>11/6/2012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C26F23-F519-4F35-B346-6F20888DBAD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F655B1-346B-4613-B53C-A695A7D73322}"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26F23-F519-4F35-B346-6F20888DBA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AC26F23-F519-4F35-B346-6F20888DBAD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F655B1-346B-4613-B53C-A695A7D73322}"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F655B1-346B-4613-B53C-A695A7D73322}"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AC26F23-F519-4F35-B346-6F20888DBAD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DF655B1-346B-4613-B53C-A695A7D73322}" type="datetimeFigureOut">
              <a:rPr lang="en-US" smtClean="0"/>
              <a:t>11/6/2012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C26F23-F519-4F35-B346-6F20888DBAD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DF655B1-346B-4613-B53C-A695A7D73322}"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26F23-F519-4F35-B346-6F20888DBAD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F655B1-346B-4613-B53C-A695A7D73322}" type="datetimeFigureOut">
              <a:rPr lang="en-US" smtClean="0"/>
              <a:t>11/6/2012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AC26F23-F519-4F35-B346-6F20888DBAD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F655B1-346B-4613-B53C-A695A7D73322}" type="datetimeFigureOut">
              <a:rPr lang="en-US" smtClean="0"/>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AC26F23-F519-4F35-B346-6F20888DBA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DF655B1-346B-4613-B53C-A695A7D73322}" type="datetimeFigureOut">
              <a:rPr lang="en-US" smtClean="0"/>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AC26F23-F519-4F35-B346-6F20888DBA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AC26F23-F519-4F35-B346-6F20888DBAD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DF655B1-346B-4613-B53C-A695A7D73322}" type="datetimeFigureOut">
              <a:rPr lang="en-US" smtClean="0"/>
              <a:t>11/6/2012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AC26F23-F519-4F35-B346-6F20888DBAD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DF655B1-346B-4613-B53C-A695A7D73322}" type="datetimeFigureOut">
              <a:rPr lang="en-US" smtClean="0"/>
              <a:t>11/6/2012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DF655B1-346B-4613-B53C-A695A7D73322}" type="datetimeFigureOut">
              <a:rPr lang="en-US" smtClean="0"/>
              <a:t>11/6/2012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AC26F23-F519-4F35-B346-6F20888DBAD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Knowledge is the true organ of sight, not the eyes’ </a:t>
            </a:r>
            <a:endParaRPr lang="en-US" dirty="0" smtClean="0"/>
          </a:p>
          <a:p>
            <a:r>
              <a:rPr lang="en-US" dirty="0"/>
              <a:t>-</a:t>
            </a:r>
            <a:r>
              <a:rPr lang="en-US" dirty="0" err="1" smtClean="0"/>
              <a:t>Panchatantra</a:t>
            </a:r>
            <a:r>
              <a:rPr lang="en-US" dirty="0" smtClean="0"/>
              <a:t> </a:t>
            </a:r>
            <a:r>
              <a:rPr lang="en-US" dirty="0"/>
              <a:t>saying</a:t>
            </a:r>
          </a:p>
        </p:txBody>
      </p:sp>
      <p:sp>
        <p:nvSpPr>
          <p:cNvPr id="2" name="Title 1"/>
          <p:cNvSpPr>
            <a:spLocks noGrp="1"/>
          </p:cNvSpPr>
          <p:nvPr>
            <p:ph type="ctrTitle"/>
          </p:nvPr>
        </p:nvSpPr>
        <p:spPr/>
        <p:txBody>
          <a:bodyPr/>
          <a:lstStyle/>
          <a:p>
            <a:r>
              <a:rPr lang="en-US" dirty="0" smtClean="0"/>
              <a:t>Perception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Overall Summary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We perceive the world through our five </a:t>
            </a:r>
            <a:r>
              <a:rPr lang="en-US" dirty="0" smtClean="0"/>
              <a:t>senses</a:t>
            </a:r>
          </a:p>
          <a:p>
            <a:pPr lvl="1"/>
            <a:r>
              <a:rPr lang="en-US" dirty="0" smtClean="0"/>
              <a:t>What are they?</a:t>
            </a:r>
          </a:p>
          <a:p>
            <a:r>
              <a:rPr lang="en-US" b="1" dirty="0" smtClean="0"/>
              <a:t>Sense perception</a:t>
            </a:r>
            <a:r>
              <a:rPr lang="en-US" dirty="0" smtClean="0"/>
              <a:t> - </a:t>
            </a:r>
            <a:r>
              <a:rPr lang="en-US" b="1" dirty="0" smtClean="0"/>
              <a:t> </a:t>
            </a:r>
            <a:r>
              <a:rPr lang="en-US" dirty="0" smtClean="0"/>
              <a:t>the </a:t>
            </a:r>
            <a:r>
              <a:rPr lang="en-US" dirty="0"/>
              <a:t>active, selective and interpretative process of recording or becoming conscious of the external world. </a:t>
            </a:r>
            <a:endParaRPr lang="en-US" dirty="0" smtClean="0"/>
          </a:p>
          <a:p>
            <a:r>
              <a:rPr lang="en-US" dirty="0" smtClean="0"/>
              <a:t>Because </a:t>
            </a:r>
            <a:r>
              <a:rPr lang="en-US" dirty="0"/>
              <a:t>sensory perception is an important dimension of our understanding of the world, its function and scope should be examined and critically evaluated</a:t>
            </a:r>
            <a:r>
              <a:rPr lang="en-US" dirty="0" smtClean="0"/>
              <a:t>.</a:t>
            </a:r>
          </a:p>
          <a:p>
            <a:pPr lvl="1"/>
            <a:r>
              <a:rPr lang="en-US" dirty="0" smtClean="0"/>
              <a:t>Which we will do throughout this chapter. </a:t>
            </a:r>
          </a:p>
          <a:p>
            <a:r>
              <a:rPr lang="en-US" dirty="0" smtClean="0"/>
              <a:t>The </a:t>
            </a:r>
            <a:r>
              <a:rPr lang="en-US" dirty="0"/>
              <a:t>following questions may help </a:t>
            </a:r>
            <a:r>
              <a:rPr lang="en-US" dirty="0" smtClean="0"/>
              <a:t>you become </a:t>
            </a:r>
            <a:r>
              <a:rPr lang="en-US" dirty="0"/>
              <a:t>aware of the nature and power of sense perception, and how it relates to knowledge acquisition, knowledge claims, and their justification.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rmAutofit fontScale="90000"/>
          </a:bodyPr>
          <a:lstStyle/>
          <a:p>
            <a:r>
              <a:rPr lang="en-US" b="1" dirty="0"/>
              <a:t>Questions about … the Nature of sense perception</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In </a:t>
            </a:r>
            <a:r>
              <a:rPr lang="en-US" dirty="0"/>
              <a:t>what ways does the biological constitution of a living organism determine, influence or limit its sense perception? </a:t>
            </a:r>
            <a:endParaRPr lang="en-US" dirty="0" smtClean="0"/>
          </a:p>
          <a:p>
            <a:pPr lvl="1"/>
            <a:r>
              <a:rPr lang="en-US" dirty="0" smtClean="0"/>
              <a:t>If </a:t>
            </a:r>
            <a:r>
              <a:rPr lang="en-US" dirty="0"/>
              <a:t>humans are sensitive only to certain ranges of stimuli, what consequences or limitations might this have for the acquisition of knowledge? </a:t>
            </a:r>
            <a:endParaRPr lang="en-US" dirty="0" smtClean="0"/>
          </a:p>
          <a:p>
            <a:pPr lvl="1"/>
            <a:r>
              <a:rPr lang="en-US" dirty="0" smtClean="0"/>
              <a:t>How </a:t>
            </a:r>
            <a:r>
              <a:rPr lang="en-US" dirty="0"/>
              <a:t>does technology extend, modify, improve or restrict the capabilities of the </a:t>
            </a:r>
            <a:r>
              <a:rPr lang="en-US" dirty="0" smtClean="0"/>
              <a:t>senses?</a:t>
            </a:r>
          </a:p>
          <a:p>
            <a:r>
              <a:rPr lang="en-US" dirty="0" smtClean="0"/>
              <a:t>What </a:t>
            </a:r>
            <a:r>
              <a:rPr lang="en-US" dirty="0"/>
              <a:t>possibilities for knowledge are opened to us by our senses as they are? </a:t>
            </a:r>
            <a:endParaRPr lang="en-US" dirty="0" smtClean="0"/>
          </a:p>
          <a:p>
            <a:pPr lvl="1"/>
            <a:r>
              <a:rPr lang="en-US" dirty="0" smtClean="0"/>
              <a:t>What limitations?</a:t>
            </a:r>
          </a:p>
          <a:p>
            <a:endParaRPr lang="en-US" dirty="0" smtClean="0"/>
          </a:p>
          <a:p>
            <a:r>
              <a:rPr lang="en-US" dirty="0"/>
              <a:t>By its very nature every embodied spirit is doomed to suffer and enjoy in solitude. Sensations, feelings, insights, fancies—all these are private and, except through symbols and at second hand, incommunicable. </a:t>
            </a:r>
            <a:endParaRPr lang="en-US" dirty="0" smtClean="0"/>
          </a:p>
          <a:p>
            <a:pPr lvl="1"/>
            <a:r>
              <a:rPr lang="en-US" dirty="0" err="1" smtClean="0"/>
              <a:t>Aldous</a:t>
            </a:r>
            <a:r>
              <a:rPr lang="en-US" dirty="0" smtClean="0"/>
              <a:t> </a:t>
            </a:r>
            <a:r>
              <a:rPr lang="en-US" dirty="0"/>
              <a:t>Huxley (1954)</a:t>
            </a:r>
            <a:endParaRPr lang="en-US" dirty="0" smtClean="0"/>
          </a:p>
          <a:p>
            <a:r>
              <a:rPr lang="en-US" dirty="0" smtClean="0"/>
              <a:t>Is </a:t>
            </a:r>
            <a:r>
              <a:rPr lang="en-US" dirty="0"/>
              <a:t>the nature of sense perception such that, as Huxley suggests, sensations are essentially private and incommunicable?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rmAutofit fontScale="90000"/>
          </a:bodyPr>
          <a:lstStyle/>
          <a:p>
            <a:r>
              <a:rPr lang="en-US" b="1" dirty="0"/>
              <a:t>Questions about … the Importance and limitations of sense perception</a:t>
            </a:r>
            <a:endParaRPr lang="en-US" dirty="0"/>
          </a:p>
        </p:txBody>
      </p:sp>
      <p:sp>
        <p:nvSpPr>
          <p:cNvPr id="3" name="Content Placeholder 2"/>
          <p:cNvSpPr>
            <a:spLocks noGrp="1"/>
          </p:cNvSpPr>
          <p:nvPr>
            <p:ph sz="quarter" idx="1"/>
          </p:nvPr>
        </p:nvSpPr>
        <p:spPr>
          <a:xfrm>
            <a:off x="301752" y="1527048"/>
            <a:ext cx="8503920" cy="5178552"/>
          </a:xfrm>
        </p:spPr>
        <p:txBody>
          <a:bodyPr>
            <a:normAutofit fontScale="70000" lnSpcReduction="20000"/>
          </a:bodyPr>
          <a:lstStyle/>
          <a:p>
            <a:r>
              <a:rPr lang="en-US" dirty="0" smtClean="0"/>
              <a:t>To </a:t>
            </a:r>
            <a:r>
              <a:rPr lang="en-US" dirty="0"/>
              <a:t>what extent do our senses give us knowledge of the world as it really is?</a:t>
            </a:r>
          </a:p>
          <a:p>
            <a:r>
              <a:rPr lang="en-US" dirty="0" smtClean="0"/>
              <a:t>Does </a:t>
            </a:r>
            <a:r>
              <a:rPr lang="en-US" dirty="0"/>
              <a:t>the predominance of visual perception constitute a natural characteristic of our human experience or is it one among several ways of being in the world?</a:t>
            </a:r>
          </a:p>
          <a:p>
            <a:r>
              <a:rPr lang="en-US" dirty="0" smtClean="0"/>
              <a:t>What </a:t>
            </a:r>
            <a:r>
              <a:rPr lang="en-US" dirty="0"/>
              <a:t>is the role of culture and language in the perceptual process</a:t>
            </a:r>
            <a:r>
              <a:rPr lang="en-US" dirty="0" smtClean="0"/>
              <a:t>?</a:t>
            </a:r>
          </a:p>
          <a:p>
            <a:pPr lvl="1"/>
            <a:r>
              <a:rPr lang="en-US" dirty="0" smtClean="0"/>
              <a:t> </a:t>
            </a:r>
            <a:r>
              <a:rPr lang="en-US" dirty="0"/>
              <a:t>Given the partially subjective nature of sense perception, how can different </a:t>
            </a:r>
            <a:r>
              <a:rPr lang="en-US" dirty="0" err="1"/>
              <a:t>knowers</a:t>
            </a:r>
            <a:r>
              <a:rPr lang="en-US" dirty="0"/>
              <a:t> ever agree on what is perceived? </a:t>
            </a:r>
            <a:endParaRPr lang="en-US" dirty="0" smtClean="0"/>
          </a:p>
          <a:p>
            <a:pPr lvl="1"/>
            <a:r>
              <a:rPr lang="en-US" dirty="0" smtClean="0"/>
              <a:t>Do </a:t>
            </a:r>
            <a:r>
              <a:rPr lang="en-US" dirty="0"/>
              <a:t>people with different cultural or linguistic backgrounds live, in some sense, in different worlds?</a:t>
            </a:r>
          </a:p>
          <a:p>
            <a:r>
              <a:rPr lang="en-US" dirty="0" smtClean="0"/>
              <a:t>How</a:t>
            </a:r>
            <a:r>
              <a:rPr lang="en-US" dirty="0"/>
              <a:t>, and to what extent, might expectations, assumptions and beliefs affect sense perceptions?</a:t>
            </a:r>
          </a:p>
          <a:p>
            <a:r>
              <a:rPr lang="en-US" dirty="0" smtClean="0"/>
              <a:t>How</a:t>
            </a:r>
            <a:r>
              <a:rPr lang="en-US" dirty="0"/>
              <a:t>, if at all, can factors that bias our views of the world be identified? Is all sense perception necessarily theory-laden? </a:t>
            </a:r>
            <a:endParaRPr lang="en-US" dirty="0" smtClean="0"/>
          </a:p>
          <a:p>
            <a:pPr lvl="1"/>
            <a:r>
              <a:rPr lang="en-US" dirty="0" smtClean="0"/>
              <a:t>Do </a:t>
            </a:r>
            <a:r>
              <a:rPr lang="en-US" dirty="0" err="1"/>
              <a:t>knowers</a:t>
            </a:r>
            <a:r>
              <a:rPr lang="en-US" dirty="0"/>
              <a:t> have a moral duty to examine their own perceptual filters?</a:t>
            </a:r>
          </a:p>
          <a:p>
            <a:r>
              <a:rPr lang="en-US" dirty="0" smtClean="0"/>
              <a:t>It </a:t>
            </a:r>
            <a:r>
              <a:rPr lang="en-US" dirty="0"/>
              <a:t>is often claimed that information and communication technologies are blurring the traditional distinctions between simulation and reality. If this is so, what might be the consequences?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Links to the Areas of Knowledge</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a:t>To what extent is visual perception in particular a justifiable model not only of all sensory perception but of human understanding as well (in English, “I see” often means “I understand”)?</a:t>
            </a:r>
          </a:p>
          <a:p>
            <a:r>
              <a:rPr lang="en-US" dirty="0" smtClean="0"/>
              <a:t>What </a:t>
            </a:r>
            <a:r>
              <a:rPr lang="en-US" dirty="0"/>
              <a:t>is the role of sense perception in the various areas of knowledge, for example, history or ethics? How does it differ across the disciplines? Is it more important in relation to some disciplines than others? Is there any knowledge that is completely independent of sense perception?</a:t>
            </a:r>
          </a:p>
          <a:p>
            <a:r>
              <a:rPr lang="en-US" dirty="0" smtClean="0"/>
              <a:t>Does </a:t>
            </a:r>
            <a:r>
              <a:rPr lang="en-US" dirty="0"/>
              <a:t>sense perception perform fundamentally distinct functions in the arts and the sciences? To what extent does the artist make an advantage out of the subjective nature of sense perception, while the scientist regards it as an obstacle to be overcome?</a:t>
            </a:r>
          </a:p>
          <a:p>
            <a:r>
              <a:rPr lang="en-US" dirty="0" smtClean="0"/>
              <a:t>What </a:t>
            </a:r>
            <a:r>
              <a:rPr lang="en-US" dirty="0"/>
              <a:t>role does observation play in the methods used to pursue knowledge in different disciplines? For example, are the conditions, function and results of observation the same for biology and human science? If not, what accounts for the differences?</a:t>
            </a:r>
          </a:p>
          <a:p>
            <a:r>
              <a:rPr lang="en-US" dirty="0" smtClean="0"/>
              <a:t>What </a:t>
            </a:r>
            <a:r>
              <a:rPr lang="en-US" dirty="0"/>
              <a:t>role does what we expect to see, or are used to seeing, play in what we observe? For example, after learning about the structure of cells from a textbook, how “neutral” might the observation of a slide under the microscope be? Can we learn how to see things properly</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47</TotalTime>
  <Words>659</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Perception</vt:lpstr>
      <vt:lpstr>Overall Summary</vt:lpstr>
      <vt:lpstr>Questions about … the Nature of sense perception</vt:lpstr>
      <vt:lpstr>Questions about … the Importance and limitations of sense perception</vt:lpstr>
      <vt:lpstr>Links to the Areas of Knowledge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dc:title>
  <dc:creator>Patrick</dc:creator>
  <cp:lastModifiedBy>Patrick</cp:lastModifiedBy>
  <cp:revision>1</cp:revision>
  <dcterms:created xsi:type="dcterms:W3CDTF">2012-11-06T04:35:35Z</dcterms:created>
  <dcterms:modified xsi:type="dcterms:W3CDTF">2012-11-06T05:22:52Z</dcterms:modified>
</cp:coreProperties>
</file>