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1A0C-109C-4D7E-894F-8DCF4CDE101D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7013F6-D29E-44DE-8768-D3175CE79F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1A0C-109C-4D7E-894F-8DCF4CDE101D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013F6-D29E-44DE-8768-D3175CE79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A7013F6-D29E-44DE-8768-D3175CE79F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1A0C-109C-4D7E-894F-8DCF4CDE101D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1A0C-109C-4D7E-894F-8DCF4CDE101D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A7013F6-D29E-44DE-8768-D3175CE79F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1A0C-109C-4D7E-894F-8DCF4CDE101D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7013F6-D29E-44DE-8768-D3175CE79F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03E1A0C-109C-4D7E-894F-8DCF4CDE101D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013F6-D29E-44DE-8768-D3175CE79F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1A0C-109C-4D7E-894F-8DCF4CDE101D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A7013F6-D29E-44DE-8768-D3175CE79F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1A0C-109C-4D7E-894F-8DCF4CDE101D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A7013F6-D29E-44DE-8768-D3175CE79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1A0C-109C-4D7E-894F-8DCF4CDE101D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7013F6-D29E-44DE-8768-D3175CE79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7013F6-D29E-44DE-8768-D3175CE79F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1A0C-109C-4D7E-894F-8DCF4CDE101D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A7013F6-D29E-44DE-8768-D3175CE79F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03E1A0C-109C-4D7E-894F-8DCF4CDE101D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03E1A0C-109C-4D7E-894F-8DCF4CDE101D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7013F6-D29E-44DE-8768-D3175CE79F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IB History</a:t>
            </a:r>
            <a:br>
              <a:rPr lang="en-US" dirty="0"/>
            </a:br>
            <a:r>
              <a:rPr lang="en-US" b="1" i="1" dirty="0"/>
              <a:t>Internal Assessment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Section A: The Plan of Investigation</a:t>
            </a:r>
            <a:br>
              <a:rPr lang="en-US" dirty="0"/>
            </a:br>
            <a:r>
              <a:rPr lang="en-US" dirty="0"/>
              <a:t>(100-150 words)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Be concise.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Clearly </a:t>
            </a:r>
            <a:r>
              <a:rPr lang="en-US" dirty="0" smtClean="0"/>
              <a:t>show how you are going to tackle or address the investigation.  In </a:t>
            </a:r>
          </a:p>
          <a:p>
            <a:pPr>
              <a:buNone/>
            </a:pPr>
            <a:r>
              <a:rPr lang="en-US" dirty="0" smtClean="0"/>
              <a:t>other words, what methods you will use  to argue your thesis effectively.</a:t>
            </a:r>
          </a:p>
          <a:p>
            <a:pPr>
              <a:buNone/>
            </a:pPr>
            <a:r>
              <a:rPr lang="en-US" dirty="0" smtClean="0"/>
              <a:t>Please don’t just say you are going to “summarize the evidence, evaluate </a:t>
            </a:r>
          </a:p>
          <a:p>
            <a:pPr>
              <a:buNone/>
            </a:pPr>
            <a:r>
              <a:rPr lang="en-US" dirty="0" smtClean="0"/>
              <a:t>sources and analyze to support my conclusion.”  .</a:t>
            </a:r>
          </a:p>
          <a:p>
            <a:pPr>
              <a:buNone/>
            </a:pPr>
            <a:r>
              <a:rPr lang="en-US" dirty="0" smtClean="0"/>
              <a:t>Be objective - don’t exaggerate!  For instance, don’t say “it will be </a:t>
            </a:r>
          </a:p>
          <a:p>
            <a:pPr>
              <a:buNone/>
            </a:pPr>
            <a:r>
              <a:rPr lang="en-US" dirty="0" smtClean="0"/>
              <a:t>proven that….”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Essentially </a:t>
            </a:r>
            <a:r>
              <a:rPr lang="en-US" b="1" dirty="0" smtClean="0"/>
              <a:t>there are three steps you must cover in Section A: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Brief </a:t>
            </a:r>
            <a:r>
              <a:rPr lang="en-US" dirty="0" smtClean="0"/>
              <a:t>background/contextual information is provided about the </a:t>
            </a:r>
          </a:p>
          <a:p>
            <a:pPr>
              <a:buNone/>
            </a:pPr>
            <a:r>
              <a:rPr lang="en-US" dirty="0" smtClean="0"/>
              <a:t>importance of topic or situation.</a:t>
            </a:r>
          </a:p>
          <a:p>
            <a:pPr>
              <a:buNone/>
            </a:pPr>
            <a:r>
              <a:rPr lang="en-US" dirty="0" smtClean="0"/>
              <a:t>The specific thesis question and topic of investigation are clearly </a:t>
            </a:r>
          </a:p>
          <a:p>
            <a:pPr>
              <a:buNone/>
            </a:pPr>
            <a:r>
              <a:rPr lang="en-US" dirty="0" smtClean="0"/>
              <a:t>presented. (This can be presented at the top of the section!)    </a:t>
            </a:r>
          </a:p>
          <a:p>
            <a:pPr>
              <a:buNone/>
            </a:pPr>
            <a:r>
              <a:rPr lang="en-US" dirty="0" smtClean="0"/>
              <a:t>The methods/strategies and/or scope of investigation are clearly </a:t>
            </a:r>
          </a:p>
          <a:p>
            <a:pPr>
              <a:buNone/>
            </a:pPr>
            <a:r>
              <a:rPr lang="en-US" dirty="0" smtClean="0"/>
              <a:t>explained to the audience.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All </a:t>
            </a:r>
            <a:r>
              <a:rPr lang="en-US" dirty="0" smtClean="0"/>
              <a:t>of this in ONE paragraph!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SECTION B: Summary of Evidence (500-600 words)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Exactly as it sounds – a summary of evidence</a:t>
            </a:r>
          </a:p>
          <a:p>
            <a:pPr lvl="1"/>
            <a:r>
              <a:rPr lang="en-US" dirty="0" smtClean="0"/>
              <a:t>Two format options: </a:t>
            </a:r>
          </a:p>
          <a:p>
            <a:pPr lvl="2"/>
            <a:r>
              <a:rPr lang="en-US" dirty="0" smtClean="0"/>
              <a:t>1</a:t>
            </a:r>
            <a:r>
              <a:rPr lang="en-US" dirty="0" smtClean="0"/>
              <a:t>) list and cite evidence! </a:t>
            </a:r>
            <a:endParaRPr lang="en-US" dirty="0" smtClean="0"/>
          </a:p>
          <a:p>
            <a:pPr lvl="2"/>
            <a:r>
              <a:rPr lang="en-US" dirty="0" smtClean="0"/>
              <a:t>2</a:t>
            </a:r>
            <a:r>
              <a:rPr lang="en-US" dirty="0" smtClean="0"/>
              <a:t>) Or…you can write a narrative </a:t>
            </a:r>
          </a:p>
          <a:p>
            <a:r>
              <a:rPr lang="en-US" dirty="0" smtClean="0"/>
              <a:t>* SHOW THE ORIGINS OF EACH STATEMENT:  </a:t>
            </a:r>
          </a:p>
          <a:p>
            <a:pPr lvl="1"/>
            <a:r>
              <a:rPr lang="en-US" dirty="0" smtClean="0"/>
              <a:t>Laver </a:t>
            </a:r>
            <a:r>
              <a:rPr lang="en-US" dirty="0" smtClean="0"/>
              <a:t>argued that Stalin was manipulative….., 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Five-year plan was well organized (Laver, 45)</a:t>
            </a:r>
          </a:p>
          <a:p>
            <a:r>
              <a:rPr lang="en-US" dirty="0" smtClean="0"/>
              <a:t>  This is super important especially if your summary includes </a:t>
            </a:r>
            <a:r>
              <a:rPr lang="en-US" dirty="0" smtClean="0"/>
              <a:t>another historian’s </a:t>
            </a:r>
            <a:r>
              <a:rPr lang="en-US" dirty="0" smtClean="0"/>
              <a:t>argument/analysis from a secondary source.  It might be </a:t>
            </a:r>
            <a:r>
              <a:rPr lang="en-US" dirty="0" smtClean="0"/>
              <a:t>confused </a:t>
            </a:r>
            <a:r>
              <a:rPr lang="en-US" dirty="0" smtClean="0"/>
              <a:t>with being your analysis.  You do not want that to happen!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Example of Narrative and Descriptive Statements List for Section B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1. Coal production increased by 33% under the First-five year plan  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Susemichel</a:t>
            </a:r>
            <a:r>
              <a:rPr lang="en-US" dirty="0" smtClean="0"/>
              <a:t>, 46).</a:t>
            </a:r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 smtClean="0"/>
              <a:t>.  Stalin held a position in each of the 4 major branches of the communist </a:t>
            </a:r>
          </a:p>
          <a:p>
            <a:pPr>
              <a:buNone/>
            </a:pPr>
            <a:r>
              <a:rPr lang="en-US" dirty="0" smtClean="0"/>
              <a:t>party (</a:t>
            </a:r>
            <a:r>
              <a:rPr lang="en-US" dirty="0" err="1" smtClean="0"/>
              <a:t>Gambiani</a:t>
            </a:r>
            <a:r>
              <a:rPr lang="en-US" dirty="0" smtClean="0"/>
              <a:t>, 60).</a:t>
            </a:r>
          </a:p>
          <a:p>
            <a:pPr>
              <a:buNone/>
            </a:pPr>
            <a:r>
              <a:rPr lang="en-US" dirty="0" smtClean="0"/>
              <a:t>3</a:t>
            </a:r>
            <a:r>
              <a:rPr lang="en-US" dirty="0" smtClean="0"/>
              <a:t>.  As a young man before the revolution, Stalin would listen the opinions </a:t>
            </a:r>
          </a:p>
          <a:p>
            <a:pPr>
              <a:buNone/>
            </a:pPr>
            <a:r>
              <a:rPr lang="en-US" dirty="0" smtClean="0"/>
              <a:t>of others before making his own decision (</a:t>
            </a:r>
            <a:r>
              <a:rPr lang="en-US" dirty="0" err="1" smtClean="0"/>
              <a:t>Correll</a:t>
            </a:r>
            <a:r>
              <a:rPr lang="en-US" dirty="0" smtClean="0"/>
              <a:t>, 171).</a:t>
            </a:r>
          </a:p>
          <a:p>
            <a:pPr>
              <a:buNone/>
            </a:pPr>
            <a:r>
              <a:rPr lang="en-US" dirty="0" smtClean="0"/>
              <a:t>4</a:t>
            </a:r>
            <a:r>
              <a:rPr lang="en-US" dirty="0" smtClean="0"/>
              <a:t>.  Under the first five-year plan, each factory had its own specific quotas </a:t>
            </a:r>
          </a:p>
          <a:p>
            <a:pPr>
              <a:buNone/>
            </a:pPr>
            <a:r>
              <a:rPr lang="en-US" dirty="0" smtClean="0"/>
              <a:t>to set (Jones, 57).</a:t>
            </a:r>
          </a:p>
          <a:p>
            <a:pPr>
              <a:buNone/>
            </a:pPr>
            <a:r>
              <a:rPr lang="en-US" dirty="0" smtClean="0"/>
              <a:t>5</a:t>
            </a:r>
            <a:r>
              <a:rPr lang="en-US" dirty="0" smtClean="0"/>
              <a:t>.  The loss of 800,000 Soviet troops was a significant loss at Stalingrad </a:t>
            </a:r>
          </a:p>
          <a:p>
            <a:pPr>
              <a:buNone/>
            </a:pPr>
            <a:r>
              <a:rPr lang="en-US" dirty="0" smtClean="0"/>
              <a:t>(Prescott, 233).</a:t>
            </a:r>
          </a:p>
          <a:p>
            <a:pPr>
              <a:buNone/>
            </a:pPr>
            <a:r>
              <a:rPr lang="en-US" dirty="0" smtClean="0"/>
              <a:t>6</a:t>
            </a:r>
            <a:r>
              <a:rPr lang="en-US" dirty="0" smtClean="0"/>
              <a:t>. </a:t>
            </a:r>
            <a:r>
              <a:rPr lang="en-US" dirty="0" err="1" smtClean="0"/>
              <a:t>Trostky</a:t>
            </a:r>
            <a:r>
              <a:rPr lang="en-US" dirty="0" smtClean="0"/>
              <a:t> was called an “effective organizer” by Historian John Laver </a:t>
            </a:r>
          </a:p>
          <a:p>
            <a:pPr>
              <a:buNone/>
            </a:pPr>
            <a:r>
              <a:rPr lang="en-US" dirty="0" smtClean="0"/>
              <a:t>(49).</a:t>
            </a:r>
          </a:p>
          <a:p>
            <a:pPr>
              <a:buNone/>
            </a:pPr>
            <a:r>
              <a:rPr lang="en-US" dirty="0" smtClean="0"/>
              <a:t>7</a:t>
            </a:r>
            <a:r>
              <a:rPr lang="en-US" dirty="0" smtClean="0"/>
              <a:t>.  Trotsky did not try to vote Stalin out of the Politburo in 1923.  </a:t>
            </a:r>
          </a:p>
          <a:p>
            <a:pPr>
              <a:buNone/>
            </a:pPr>
            <a:r>
              <a:rPr lang="en-US" dirty="0" smtClean="0"/>
              <a:t>Furthermore, Trotsky had few allies in the Politburo (Baldwin, 142).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In-text Referencing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1.  In 1999, historian Robert Smith argued that “Stalin was both cunning </a:t>
            </a:r>
          </a:p>
          <a:p>
            <a:pPr>
              <a:buNone/>
            </a:pPr>
            <a:r>
              <a:rPr lang="en-US" dirty="0" smtClean="0"/>
              <a:t>and opportunistic in his quest for power” (177).  </a:t>
            </a:r>
          </a:p>
          <a:p>
            <a:pPr>
              <a:buNone/>
            </a:pPr>
            <a:r>
              <a:rPr lang="en-US" dirty="0" smtClean="0"/>
              <a:t>2.  As one historian suggests “Stalin was both cunning and opportunistic in </a:t>
            </a:r>
          </a:p>
          <a:p>
            <a:pPr>
              <a:buNone/>
            </a:pPr>
            <a:r>
              <a:rPr lang="en-US" dirty="0" smtClean="0"/>
              <a:t>his quest for power” (Smith, 177).  </a:t>
            </a:r>
          </a:p>
          <a:p>
            <a:pPr>
              <a:buNone/>
            </a:pPr>
            <a:r>
              <a:rPr lang="en-US" dirty="0" smtClean="0"/>
              <a:t>3.  Historian Robert Smith claims that:</a:t>
            </a:r>
          </a:p>
          <a:p>
            <a:pPr>
              <a:buNone/>
            </a:pPr>
            <a:r>
              <a:rPr lang="en-US" dirty="0" smtClean="0"/>
              <a:t>“Stalin was both cunning and opportunistic in his quest for </a:t>
            </a:r>
          </a:p>
          <a:p>
            <a:pPr>
              <a:buNone/>
            </a:pPr>
            <a:r>
              <a:rPr lang="en-US" dirty="0" smtClean="0"/>
              <a:t>power. He saw the faults in Trotsky’s personality and </a:t>
            </a:r>
          </a:p>
          <a:p>
            <a:pPr>
              <a:buNone/>
            </a:pPr>
            <a:r>
              <a:rPr lang="en-US" dirty="0" smtClean="0"/>
              <a:t>exploited them for his own political advantage ” (177).</a:t>
            </a:r>
          </a:p>
          <a:p>
            <a:pPr>
              <a:buNone/>
            </a:pPr>
            <a:r>
              <a:rPr lang="en-US" dirty="0" smtClean="0"/>
              <a:t>If Smith is correct, then it could be argued that….</a:t>
            </a:r>
          </a:p>
          <a:p>
            <a:pPr>
              <a:buNone/>
            </a:pPr>
            <a:r>
              <a:rPr lang="en-US" dirty="0" smtClean="0"/>
              <a:t>4.  In his book The Rise and Fall of the Soviet Empire, historian Smith </a:t>
            </a:r>
          </a:p>
          <a:p>
            <a:pPr>
              <a:buNone/>
            </a:pPr>
            <a:r>
              <a:rPr lang="en-US" dirty="0" smtClean="0"/>
              <a:t>comments that Stalin “was cunning….and opportunistic”(177).</a:t>
            </a:r>
          </a:p>
          <a:p>
            <a:pPr>
              <a:buNone/>
            </a:pPr>
            <a:r>
              <a:rPr lang="en-US" dirty="0" smtClean="0"/>
              <a:t>5.  Stalin was able to take advantages of situations for his own gain </a:t>
            </a:r>
          </a:p>
          <a:p>
            <a:pPr>
              <a:buNone/>
            </a:pPr>
            <a:r>
              <a:rPr lang="en-US" dirty="0" smtClean="0"/>
              <a:t>(Smith, 177).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Section C: Evaluation of Sources (250-400 words)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Analysis of two sources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dirty="0" smtClean="0"/>
              <a:t>.  Choose your most appropriate/most controversial/valuable and/or </a:t>
            </a:r>
          </a:p>
          <a:p>
            <a:pPr>
              <a:buNone/>
            </a:pPr>
            <a:r>
              <a:rPr lang="en-US" dirty="0" smtClean="0"/>
              <a:t>most diametrically opposed sources for this section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 smtClean="0"/>
              <a:t>.  Be sure to include the title, author, publisher, where it was </a:t>
            </a:r>
          </a:p>
          <a:p>
            <a:pPr>
              <a:buNone/>
            </a:pPr>
            <a:r>
              <a:rPr lang="en-US" dirty="0" smtClean="0"/>
              <a:t>published and when it was published for each source, followed by a </a:t>
            </a:r>
          </a:p>
          <a:p>
            <a:pPr>
              <a:buNone/>
            </a:pPr>
            <a:r>
              <a:rPr lang="en-US" dirty="0" smtClean="0"/>
              <a:t>brief paragraph analysis for each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</a:t>
            </a:r>
            <a:r>
              <a:rPr lang="en-US" dirty="0" smtClean="0"/>
              <a:t>.  Analyze thoroughly using at least four of the seven tools of </a:t>
            </a:r>
          </a:p>
          <a:p>
            <a:pPr>
              <a:buNone/>
            </a:pPr>
            <a:r>
              <a:rPr lang="en-US" dirty="0" smtClean="0"/>
              <a:t>historiography (origins, purpose, value, and limitations) in your </a:t>
            </a:r>
          </a:p>
          <a:p>
            <a:pPr>
              <a:buNone/>
            </a:pPr>
            <a:r>
              <a:rPr lang="en-US" dirty="0" smtClean="0"/>
              <a:t>assessment.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Sound </a:t>
            </a:r>
            <a:r>
              <a:rPr lang="en-US" dirty="0" smtClean="0"/>
              <a:t>familiar?  It is question #3 of a Paper 1 Exam!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SEE </a:t>
            </a:r>
            <a:r>
              <a:rPr lang="en-US" dirty="0" smtClean="0"/>
              <a:t>SAMPLES FOR GUIDANCE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D: Analysis (500-650 words)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1. The analysis should include:</a:t>
            </a:r>
          </a:p>
          <a:p>
            <a:pPr>
              <a:buNone/>
            </a:pPr>
            <a:r>
              <a:rPr lang="en-US" dirty="0" smtClean="0"/>
              <a:t>      • the importance of the investigation in its historical context</a:t>
            </a:r>
          </a:p>
          <a:p>
            <a:pPr>
              <a:buNone/>
            </a:pPr>
            <a:r>
              <a:rPr lang="en-US" dirty="0" smtClean="0"/>
              <a:t>      • analysis of the evidence</a:t>
            </a:r>
          </a:p>
          <a:p>
            <a:pPr>
              <a:buNone/>
            </a:pPr>
            <a:r>
              <a:rPr lang="en-US" dirty="0" smtClean="0"/>
              <a:t>      • if appropriate, different interpretations.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 smtClean="0"/>
              <a:t>. In this section the elements of the investigation identified in section B </a:t>
            </a:r>
          </a:p>
          <a:p>
            <a:pPr>
              <a:buNone/>
            </a:pPr>
            <a:r>
              <a:rPr lang="en-US" dirty="0" smtClean="0"/>
              <a:t>will be broken down into key issues/points. Consideration of historical </a:t>
            </a:r>
          </a:p>
          <a:p>
            <a:pPr>
              <a:buNone/>
            </a:pPr>
            <a:r>
              <a:rPr lang="en-US" dirty="0" smtClean="0"/>
              <a:t>context can add weight and perspective to the study.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</a:t>
            </a:r>
            <a:r>
              <a:rPr lang="en-US" dirty="0" smtClean="0"/>
              <a:t>.  Where appropriate (depending on the scope of the investigation) links </a:t>
            </a:r>
          </a:p>
          <a:p>
            <a:pPr>
              <a:buNone/>
            </a:pPr>
            <a:r>
              <a:rPr lang="en-US" dirty="0" smtClean="0"/>
              <a:t>can be made with associated events and developments to aid </a:t>
            </a:r>
          </a:p>
          <a:p>
            <a:pPr>
              <a:buNone/>
            </a:pPr>
            <a:r>
              <a:rPr lang="en-US" dirty="0" smtClean="0"/>
              <a:t>understanding of the historical importance of the chosen investigation.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Analytical or Inferential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1.  It is obvious that the first five-year plan was a big success.</a:t>
            </a:r>
          </a:p>
          <a:p>
            <a:pPr>
              <a:buNone/>
            </a:pPr>
            <a:r>
              <a:rPr lang="en-US" dirty="0" smtClean="0"/>
              <a:t>2.  The positions he held enabled Stalin to successfully maneuver his loyal </a:t>
            </a:r>
          </a:p>
          <a:p>
            <a:pPr>
              <a:buNone/>
            </a:pPr>
            <a:r>
              <a:rPr lang="en-US" dirty="0" smtClean="0"/>
              <a:t>following into places of power.  Ultimately, such actions had a profound effect </a:t>
            </a:r>
          </a:p>
          <a:p>
            <a:pPr>
              <a:buNone/>
            </a:pPr>
            <a:r>
              <a:rPr lang="en-US" dirty="0" smtClean="0"/>
              <a:t>on his rise to power</a:t>
            </a:r>
          </a:p>
          <a:p>
            <a:pPr>
              <a:buNone/>
            </a:pPr>
            <a:r>
              <a:rPr lang="en-US" dirty="0" smtClean="0"/>
              <a:t>3.  Stalin was manipulated, yet successful politician. He waited to hear what </a:t>
            </a:r>
          </a:p>
          <a:p>
            <a:pPr>
              <a:buNone/>
            </a:pPr>
            <a:r>
              <a:rPr lang="en-US" dirty="0" smtClean="0"/>
              <a:t>others had to say before figuring out a way to use the situation to benefit his </a:t>
            </a:r>
          </a:p>
          <a:p>
            <a:pPr>
              <a:buNone/>
            </a:pPr>
            <a:r>
              <a:rPr lang="en-US" dirty="0" smtClean="0"/>
              <a:t>own interests</a:t>
            </a:r>
          </a:p>
          <a:p>
            <a:pPr>
              <a:buNone/>
            </a:pPr>
            <a:r>
              <a:rPr lang="en-US" dirty="0" smtClean="0"/>
              <a:t>4.  The Five- year plan was well organized and helped to increase the prestige </a:t>
            </a:r>
          </a:p>
          <a:p>
            <a:pPr>
              <a:buNone/>
            </a:pPr>
            <a:r>
              <a:rPr lang="en-US" dirty="0" smtClean="0"/>
              <a:t>of the USSR abroad.</a:t>
            </a:r>
          </a:p>
          <a:p>
            <a:pPr>
              <a:buNone/>
            </a:pPr>
            <a:r>
              <a:rPr lang="en-US" dirty="0" smtClean="0"/>
              <a:t>5. The Red Army suffered a grave loss at Stalingrad that had a significant effect </a:t>
            </a:r>
          </a:p>
          <a:p>
            <a:pPr>
              <a:buNone/>
            </a:pPr>
            <a:r>
              <a:rPr lang="en-US" dirty="0" smtClean="0"/>
              <a:t>on Stalin’s attitude to the war.</a:t>
            </a:r>
          </a:p>
          <a:p>
            <a:pPr>
              <a:buNone/>
            </a:pPr>
            <a:r>
              <a:rPr lang="en-US" dirty="0" smtClean="0"/>
              <a:t>6.  As Laver argued, Trotsky’s organizational skills helped him to lead the Red </a:t>
            </a:r>
          </a:p>
          <a:p>
            <a:pPr>
              <a:buNone/>
            </a:pPr>
            <a:r>
              <a:rPr lang="en-US" dirty="0" smtClean="0"/>
              <a:t>Army successfully.</a:t>
            </a:r>
          </a:p>
          <a:p>
            <a:pPr>
              <a:buNone/>
            </a:pPr>
            <a:r>
              <a:rPr lang="en-US" dirty="0" smtClean="0"/>
              <a:t>7.  Both of these situations were crucially important to Trotsky’s defeat and the </a:t>
            </a:r>
          </a:p>
          <a:p>
            <a:pPr>
              <a:buNone/>
            </a:pPr>
            <a:r>
              <a:rPr lang="en-US" dirty="0" smtClean="0"/>
              <a:t>success of Stalin.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E – Conclusion (150-200 words)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 The conclusion must be clearly stated and consistent with the evidence </a:t>
            </a:r>
            <a:r>
              <a:rPr lang="en-US" dirty="0" smtClean="0"/>
              <a:t>presented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2.  This section is a follow-up to section D. It requires an answer or </a:t>
            </a:r>
            <a:r>
              <a:rPr lang="en-US" dirty="0" smtClean="0"/>
              <a:t>conclusion</a:t>
            </a:r>
            <a:r>
              <a:rPr lang="en-US" dirty="0" smtClean="0"/>
              <a:t>, based on the evidence presented, which either partially or </a:t>
            </a:r>
            <a:r>
              <a:rPr lang="en-US" dirty="0" smtClean="0"/>
              <a:t>fully </a:t>
            </a:r>
            <a:r>
              <a:rPr lang="en-US" dirty="0" smtClean="0"/>
              <a:t>addresses the question stated or implied in the investigation.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2796" t="16667" r="25622" b="6250"/>
          <a:stretch>
            <a:fillRect/>
          </a:stretch>
        </p:blipFill>
        <p:spPr bwMode="auto">
          <a:xfrm>
            <a:off x="1295400" y="0"/>
            <a:ext cx="6553200" cy="6830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1. Choose a topic which lends itself to analysis – a topic which is arguable</a:t>
            </a:r>
          </a:p>
          <a:p>
            <a:pPr>
              <a:buNone/>
            </a:pPr>
            <a:r>
              <a:rPr lang="en-US" dirty="0"/>
              <a:t>or controversial is recommended.</a:t>
            </a:r>
          </a:p>
          <a:p>
            <a:pPr>
              <a:buNone/>
            </a:pPr>
            <a:r>
              <a:rPr lang="en-US" dirty="0"/>
              <a:t>2. Make sure there are plenty of resources available to you before you</a:t>
            </a:r>
          </a:p>
          <a:p>
            <a:pPr>
              <a:buNone/>
            </a:pPr>
            <a:r>
              <a:rPr lang="en-US" dirty="0"/>
              <a:t>settle on a topic.</a:t>
            </a:r>
          </a:p>
          <a:p>
            <a:pPr>
              <a:buNone/>
            </a:pPr>
            <a:r>
              <a:rPr lang="en-US" dirty="0"/>
              <a:t>3. Avoid dependence on the internet sites (this does not include internet</a:t>
            </a:r>
          </a:p>
          <a:p>
            <a:pPr>
              <a:buNone/>
            </a:pPr>
            <a:r>
              <a:rPr lang="en-US" dirty="0"/>
              <a:t>databases like </a:t>
            </a:r>
            <a:r>
              <a:rPr lang="en-US" dirty="0" err="1"/>
              <a:t>Questia</a:t>
            </a:r>
            <a:r>
              <a:rPr lang="en-US" dirty="0"/>
              <a:t>!)</a:t>
            </a:r>
          </a:p>
          <a:p>
            <a:pPr>
              <a:buNone/>
            </a:pPr>
            <a:r>
              <a:rPr lang="en-US" dirty="0"/>
              <a:t>4. Understand the difference between narrating or describing (Section B)</a:t>
            </a:r>
          </a:p>
          <a:p>
            <a:pPr>
              <a:buNone/>
            </a:pPr>
            <a:r>
              <a:rPr lang="en-US" dirty="0"/>
              <a:t>events and analyzing them (Section D)</a:t>
            </a:r>
          </a:p>
          <a:p>
            <a:pPr>
              <a:buNone/>
            </a:pPr>
            <a:r>
              <a:rPr lang="en-US" dirty="0"/>
              <a:t>5. Write your thesis in the form of a question.</a:t>
            </a:r>
          </a:p>
          <a:p>
            <a:pPr>
              <a:buNone/>
            </a:pPr>
            <a:r>
              <a:rPr lang="en-US" dirty="0"/>
              <a:t>6. Make sure your thesis is focused - not too general.</a:t>
            </a:r>
          </a:p>
          <a:p>
            <a:pPr>
              <a:buNone/>
            </a:pPr>
            <a:r>
              <a:rPr lang="en-US" dirty="0"/>
              <a:t>7. Be sure to cite your sources frequently.</a:t>
            </a:r>
          </a:p>
          <a:p>
            <a:pPr>
              <a:buNone/>
            </a:pPr>
            <a:r>
              <a:rPr lang="en-US" dirty="0"/>
              <a:t>8. Ensure the conclusion is based upon the evidence and analysis</a:t>
            </a:r>
          </a:p>
          <a:p>
            <a:pPr>
              <a:buNone/>
            </a:pPr>
            <a:r>
              <a:rPr lang="en-US" dirty="0"/>
              <a:t>presented.</a:t>
            </a:r>
          </a:p>
          <a:p>
            <a:pPr>
              <a:buNone/>
            </a:pPr>
            <a:r>
              <a:rPr lang="en-US" dirty="0"/>
              <a:t>9. Keep within the world limit. (NO MORE THAN 2,000 WORDS!)</a:t>
            </a:r>
          </a:p>
          <a:p>
            <a:pPr>
              <a:buNone/>
            </a:pPr>
            <a:r>
              <a:rPr lang="en-US" b="1" dirty="0"/>
              <a:t>MANY STUDENTS END UP COMPLAINING THAT THEY ARE</a:t>
            </a:r>
          </a:p>
          <a:p>
            <a:pPr>
              <a:buNone/>
            </a:pPr>
            <a:r>
              <a:rPr lang="en-US" b="1" dirty="0"/>
              <a:t>INHIBITED BY THE 2,000 WORD LIMIT. TRY TO NARROW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is the Internal Assessment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Relative Value of the IA to your Final IB Grade</a:t>
            </a:r>
          </a:p>
          <a:p>
            <a:pPr>
              <a:buNone/>
            </a:pPr>
            <a:r>
              <a:rPr lang="en-US" dirty="0" smtClean="0"/>
              <a:t>	a</a:t>
            </a:r>
            <a:r>
              <a:rPr lang="en-US" dirty="0"/>
              <a:t>. Standard Level (SL) Students: </a:t>
            </a:r>
            <a:r>
              <a:rPr lang="en-US" b="1" dirty="0"/>
              <a:t>25%</a:t>
            </a:r>
          </a:p>
          <a:p>
            <a:pPr>
              <a:buNone/>
            </a:pPr>
            <a:r>
              <a:rPr lang="en-US" dirty="0" smtClean="0"/>
              <a:t>	b</a:t>
            </a:r>
            <a:r>
              <a:rPr lang="en-US" dirty="0"/>
              <a:t>. Higher Level (HL) Students: </a:t>
            </a:r>
            <a:r>
              <a:rPr lang="en-US" b="1" dirty="0"/>
              <a:t>20%</a:t>
            </a:r>
          </a:p>
          <a:p>
            <a:pPr>
              <a:buNone/>
            </a:pPr>
            <a:r>
              <a:rPr lang="en-US" b="1" dirty="0" smtClean="0"/>
              <a:t>That </a:t>
            </a:r>
            <a:r>
              <a:rPr lang="en-US" b="1" dirty="0"/>
              <a:t>is one quarter of your overall IB grade!</a:t>
            </a:r>
          </a:p>
          <a:p>
            <a:pPr>
              <a:buNone/>
            </a:pPr>
            <a:r>
              <a:rPr lang="en-US" b="1" dirty="0" smtClean="0"/>
              <a:t>	This </a:t>
            </a:r>
            <a:r>
              <a:rPr lang="en-US" b="1" dirty="0"/>
              <a:t>is good news!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should the IA be organized?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/>
              <a:t>A: Plan of the Investigation (3 Marks)</a:t>
            </a:r>
          </a:p>
          <a:p>
            <a:pPr>
              <a:buNone/>
            </a:pPr>
            <a:r>
              <a:rPr lang="en-US" b="1" dirty="0"/>
              <a:t>B: Summary of Evidence (6 Marks)</a:t>
            </a:r>
          </a:p>
          <a:p>
            <a:pPr>
              <a:buNone/>
            </a:pPr>
            <a:r>
              <a:rPr lang="en-US" i="1" dirty="0" smtClean="0"/>
              <a:t>	Narrative </a:t>
            </a:r>
            <a:r>
              <a:rPr lang="en-US" i="1" dirty="0"/>
              <a:t>Information ONLY - frequently cited</a:t>
            </a:r>
          </a:p>
          <a:p>
            <a:pPr>
              <a:buNone/>
            </a:pPr>
            <a:r>
              <a:rPr lang="en-US" b="1" dirty="0"/>
              <a:t>C: Evaluation of Sources (5 Marks)</a:t>
            </a:r>
          </a:p>
          <a:p>
            <a:pPr>
              <a:buNone/>
            </a:pPr>
            <a:r>
              <a:rPr lang="en-US" i="1" dirty="0" smtClean="0"/>
              <a:t>	Analysis </a:t>
            </a:r>
            <a:r>
              <a:rPr lang="en-US" i="1" dirty="0"/>
              <a:t>of any two sources used for B</a:t>
            </a:r>
          </a:p>
          <a:p>
            <a:pPr>
              <a:buNone/>
            </a:pPr>
            <a:r>
              <a:rPr lang="en-US" b="1" dirty="0"/>
              <a:t>D: Analysis (6 Marks)</a:t>
            </a:r>
          </a:p>
          <a:p>
            <a:pPr>
              <a:buNone/>
            </a:pPr>
            <a:r>
              <a:rPr lang="en-US" i="1" dirty="0" smtClean="0"/>
              <a:t>	Analysis </a:t>
            </a:r>
            <a:r>
              <a:rPr lang="en-US" i="1" dirty="0"/>
              <a:t>of the information in section B</a:t>
            </a:r>
          </a:p>
          <a:p>
            <a:pPr>
              <a:buNone/>
            </a:pPr>
            <a:r>
              <a:rPr lang="en-US" b="1" dirty="0"/>
              <a:t>E: Conclusion (2 Marks)</a:t>
            </a:r>
          </a:p>
          <a:p>
            <a:pPr>
              <a:buNone/>
            </a:pPr>
            <a:r>
              <a:rPr lang="en-US" i="1" dirty="0" smtClean="0"/>
              <a:t>	A </a:t>
            </a:r>
            <a:r>
              <a:rPr lang="en-US" i="1" dirty="0"/>
              <a:t>clear answer to your question</a:t>
            </a:r>
          </a:p>
          <a:p>
            <a:pPr>
              <a:buNone/>
            </a:pPr>
            <a:r>
              <a:rPr lang="en-US" dirty="0" smtClean="0"/>
              <a:t>	List </a:t>
            </a:r>
            <a:r>
              <a:rPr lang="en-US" dirty="0"/>
              <a:t>of Sources and word Limit (3 Marks)*</a:t>
            </a:r>
          </a:p>
          <a:p>
            <a:pPr>
              <a:buNone/>
            </a:pPr>
            <a:r>
              <a:rPr lang="en-US" b="1" i="1" dirty="0"/>
              <a:t>TOTAL 25 Marks</a:t>
            </a:r>
          </a:p>
          <a:p>
            <a:pPr>
              <a:buNone/>
            </a:pPr>
            <a:r>
              <a:rPr lang="en-US" b="1" i="1" dirty="0" smtClean="0"/>
              <a:t>	* </a:t>
            </a:r>
            <a:r>
              <a:rPr lang="en-US" b="1" i="1" dirty="0"/>
              <a:t>Full marks in this section will ONLY be awarded if the word count is</a:t>
            </a:r>
          </a:p>
          <a:p>
            <a:pPr>
              <a:buNone/>
            </a:pPr>
            <a:r>
              <a:rPr lang="en-US" b="1" i="1" dirty="0" smtClean="0"/>
              <a:t>	completely </a:t>
            </a:r>
            <a:r>
              <a:rPr lang="en-US" b="1" i="1" dirty="0"/>
              <a:t>within the prescribed limits AND if the sources used are cited</a:t>
            </a:r>
          </a:p>
          <a:p>
            <a:pPr>
              <a:buNone/>
            </a:pPr>
            <a:r>
              <a:rPr lang="en-US" b="1" i="1" dirty="0" smtClean="0"/>
              <a:t>	and </a:t>
            </a:r>
            <a:r>
              <a:rPr lang="en-US" b="1" i="1" dirty="0"/>
              <a:t>listed correctly. If the citation of sources or word limit expectation is</a:t>
            </a:r>
          </a:p>
          <a:p>
            <a:pPr>
              <a:buNone/>
            </a:pPr>
            <a:r>
              <a:rPr lang="en-US" b="1" i="1" dirty="0" smtClean="0"/>
              <a:t>	abused</a:t>
            </a:r>
            <a:r>
              <a:rPr lang="en-US" b="1" i="1" dirty="0"/>
              <a:t>, additional marks can be deducted from other areas of your paper.</a:t>
            </a:r>
          </a:p>
          <a:p>
            <a:pPr>
              <a:buNone/>
            </a:pPr>
            <a:r>
              <a:rPr lang="en-US" b="1" i="1" dirty="0" smtClean="0"/>
              <a:t>	(</a:t>
            </a:r>
            <a:r>
              <a:rPr lang="en-US" b="1" i="1" dirty="0"/>
              <a:t>1500-2000 Words</a:t>
            </a:r>
            <a:r>
              <a:rPr lang="en-US" b="1" i="1" dirty="0" smtClean="0"/>
              <a:t>)</a:t>
            </a:r>
            <a:endParaRPr lang="en-US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of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Internet sources should be used sparingly! (Databases are the</a:t>
            </a:r>
          </a:p>
          <a:p>
            <a:pPr>
              <a:buNone/>
            </a:pPr>
            <a:r>
              <a:rPr lang="en-US" dirty="0"/>
              <a:t>exception.) Start with Wikipedia, but do not finish there!</a:t>
            </a:r>
          </a:p>
          <a:p>
            <a:r>
              <a:rPr lang="en-US" dirty="0"/>
              <a:t>2. Use primary AND/OR secondary sources. (It depends on the nature of</a:t>
            </a:r>
          </a:p>
          <a:p>
            <a:pPr>
              <a:buNone/>
            </a:pPr>
            <a:r>
              <a:rPr lang="en-US" dirty="0"/>
              <a:t>your investigation)</a:t>
            </a:r>
          </a:p>
          <a:p>
            <a:r>
              <a:rPr lang="en-US" dirty="0"/>
              <a:t>3. If you use pictures, graphs, or documents, please label these (with </a:t>
            </a:r>
            <a:r>
              <a:rPr lang="en-US" dirty="0" smtClean="0"/>
              <a:t>a</a:t>
            </a:r>
          </a:p>
          <a:p>
            <a:pPr>
              <a:buNone/>
            </a:pPr>
            <a:r>
              <a:rPr lang="en-US" dirty="0" smtClean="0"/>
              <a:t>number or letter) place them in the APPENDIX section, and be certain to</a:t>
            </a:r>
          </a:p>
          <a:p>
            <a:pPr>
              <a:buNone/>
            </a:pPr>
            <a:r>
              <a:rPr lang="en-US" dirty="0" smtClean="0"/>
              <a:t>use </a:t>
            </a:r>
            <a:r>
              <a:rPr lang="en-US" dirty="0"/>
              <a:t>them in your paper at some point. In other words if you include them,</a:t>
            </a:r>
          </a:p>
          <a:p>
            <a:pPr>
              <a:buNone/>
            </a:pPr>
            <a:r>
              <a:rPr lang="en-US" dirty="0"/>
              <a:t>make them relevant to the thesis. Refer to them by the number or letter</a:t>
            </a:r>
          </a:p>
          <a:p>
            <a:pPr>
              <a:buNone/>
            </a:pPr>
            <a:r>
              <a:rPr lang="en-US" dirty="0"/>
              <a:t>you have assigned it. INCLUDE AN APPENDIX ONLY </a:t>
            </a:r>
            <a:r>
              <a:rPr lang="en-US" dirty="0" smtClean="0"/>
              <a:t>IF</a:t>
            </a:r>
          </a:p>
          <a:p>
            <a:pPr>
              <a:buNone/>
            </a:pPr>
            <a:r>
              <a:rPr lang="en-US" dirty="0" smtClean="0"/>
              <a:t>ABSOLUTELY NECESSARY TO ARGUE YOUR THESIS.</a:t>
            </a:r>
          </a:p>
          <a:p>
            <a:r>
              <a:rPr lang="en-US" dirty="0" smtClean="0"/>
              <a:t>4</a:t>
            </a:r>
            <a:r>
              <a:rPr lang="en-US" dirty="0"/>
              <a:t>. Cite your sources frequently using the MLA format. Better to cite too</a:t>
            </a:r>
          </a:p>
          <a:p>
            <a:pPr>
              <a:buNone/>
            </a:pPr>
            <a:r>
              <a:rPr lang="en-US" dirty="0"/>
              <a:t>often than not enough.</a:t>
            </a:r>
          </a:p>
          <a:p>
            <a:r>
              <a:rPr lang="en-US" dirty="0"/>
              <a:t>5. Make sure each source used is listed in the Works Cited section.</a:t>
            </a:r>
          </a:p>
          <a:p>
            <a:r>
              <a:rPr lang="en-US" dirty="0"/>
              <a:t>6. Each direct QUOTE must be cited in THAT sentence.</a:t>
            </a:r>
          </a:p>
          <a:p>
            <a:r>
              <a:rPr lang="en-US" dirty="0"/>
              <a:t>7. IDEAS gained from others need to be cited as well.</a:t>
            </a:r>
          </a:p>
          <a:p>
            <a:r>
              <a:rPr lang="en-US" dirty="0"/>
              <a:t>8. It is better to OVER-REFERENCE than to under-reference.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1. Titles should start out with the general topic: </a:t>
            </a:r>
            <a:r>
              <a:rPr lang="en-US" b="1" i="1" dirty="0"/>
              <a:t>“</a:t>
            </a:r>
            <a:r>
              <a:rPr lang="en-US" b="1" i="1" dirty="0" smtClean="0"/>
              <a:t>An investigation</a:t>
            </a:r>
            <a:r>
              <a:rPr lang="en-US" b="1" i="1" dirty="0"/>
              <a:t>….”</a:t>
            </a:r>
          </a:p>
          <a:p>
            <a:pPr>
              <a:buNone/>
            </a:pPr>
            <a:r>
              <a:rPr lang="en-US" b="1" dirty="0"/>
              <a:t>2. Titles should end with a more specific question.</a:t>
            </a:r>
          </a:p>
          <a:p>
            <a:pPr>
              <a:buNone/>
            </a:pPr>
            <a:r>
              <a:rPr lang="en-US" i="1" dirty="0" smtClean="0"/>
              <a:t>	Example</a:t>
            </a:r>
            <a:r>
              <a:rPr lang="en-US" i="1" dirty="0"/>
              <a:t>:</a:t>
            </a:r>
          </a:p>
          <a:p>
            <a:pPr>
              <a:buNone/>
            </a:pPr>
            <a:r>
              <a:rPr lang="en-US" b="1" dirty="0" smtClean="0"/>
              <a:t>		An </a:t>
            </a:r>
            <a:r>
              <a:rPr lang="en-US" b="1" dirty="0"/>
              <a:t>investigation into German </a:t>
            </a:r>
            <a:r>
              <a:rPr lang="en-US" b="1" dirty="0" smtClean="0"/>
              <a:t>social history</a:t>
            </a:r>
            <a:r>
              <a:rPr lang="en-US" b="1" dirty="0"/>
              <a:t>: </a:t>
            </a:r>
            <a:r>
              <a:rPr lang="en-US" i="1" dirty="0"/>
              <a:t>How </a:t>
            </a:r>
            <a:r>
              <a:rPr lang="en-US" i="1" dirty="0" smtClean="0"/>
              <a:t>successfully did </a:t>
            </a:r>
            <a:r>
              <a:rPr lang="en-US" i="1" dirty="0"/>
              <a:t>Hitler promote the ideal of the family in the Third Reich?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Choosing an appropriate title will lead to an appropriate investigation.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Which title is probably easier to investigate and discuss effectively with </a:t>
            </a:r>
            <a:r>
              <a:rPr lang="en-US" dirty="0" smtClean="0"/>
              <a:t>the 2000 </a:t>
            </a:r>
            <a:r>
              <a:rPr lang="en-US" dirty="0"/>
              <a:t>word limit? Why?</a:t>
            </a:r>
          </a:p>
          <a:p>
            <a:r>
              <a:rPr lang="en-US" dirty="0"/>
              <a:t>TITLE A:</a:t>
            </a:r>
          </a:p>
          <a:p>
            <a:pPr>
              <a:buNone/>
            </a:pPr>
            <a:r>
              <a:rPr lang="en-US" b="1" dirty="0" smtClean="0"/>
              <a:t>		An </a:t>
            </a:r>
            <a:r>
              <a:rPr lang="en-US" b="1" dirty="0"/>
              <a:t>investigation into African </a:t>
            </a:r>
            <a:r>
              <a:rPr lang="en-US" b="1" dirty="0" smtClean="0"/>
              <a:t>warfare: </a:t>
            </a:r>
            <a:r>
              <a:rPr lang="en-US" i="1" dirty="0" smtClean="0"/>
              <a:t>Why </a:t>
            </a:r>
            <a:r>
              <a:rPr lang="en-US" i="1" dirty="0"/>
              <a:t>did the British Army struggle in Southern Africa during the 1870s?</a:t>
            </a:r>
          </a:p>
          <a:p>
            <a:r>
              <a:rPr lang="en-US" dirty="0"/>
              <a:t>TITLE B:</a:t>
            </a:r>
          </a:p>
          <a:p>
            <a:pPr>
              <a:buNone/>
            </a:pPr>
            <a:r>
              <a:rPr lang="en-US" b="1" dirty="0" smtClean="0"/>
              <a:t>	An </a:t>
            </a:r>
            <a:r>
              <a:rPr lang="en-US" b="1" dirty="0"/>
              <a:t>investigation into African colonial </a:t>
            </a:r>
            <a:r>
              <a:rPr lang="en-US" b="1" dirty="0" smtClean="0"/>
              <a:t>warfare: </a:t>
            </a:r>
            <a:r>
              <a:rPr lang="en-US" i="1" dirty="0" smtClean="0"/>
              <a:t>To </a:t>
            </a:r>
            <a:r>
              <a:rPr lang="en-US" i="1" dirty="0"/>
              <a:t>what extent was the defeat of the British by the Zulu at </a:t>
            </a:r>
            <a:r>
              <a:rPr lang="en-US" i="1" dirty="0" err="1"/>
              <a:t>Isandlwna</a:t>
            </a:r>
            <a:r>
              <a:rPr lang="en-US" i="1" dirty="0"/>
              <a:t> in </a:t>
            </a:r>
            <a:r>
              <a:rPr lang="en-US" i="1" dirty="0" smtClean="0"/>
              <a:t>1879 due </a:t>
            </a:r>
            <a:r>
              <a:rPr lang="en-US" i="1" dirty="0"/>
              <a:t>to the mistakes made by Lord Chelmsford?</a:t>
            </a:r>
          </a:p>
          <a:p>
            <a:r>
              <a:rPr lang="en-US" dirty="0"/>
              <a:t>Make sure the title is focused and narrow enough to</a:t>
            </a:r>
          </a:p>
          <a:p>
            <a:pPr>
              <a:buNone/>
            </a:pPr>
            <a:r>
              <a:rPr lang="en-US" dirty="0"/>
              <a:t>ensure your discussion is not superficial.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Titles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i="1" dirty="0"/>
              <a:t>An investigation of an event represented in newspaper reports: How did</a:t>
            </a:r>
          </a:p>
          <a:p>
            <a:pPr>
              <a:buNone/>
            </a:pPr>
            <a:r>
              <a:rPr lang="en-US" i="1" dirty="0"/>
              <a:t>newspaper reports on the death of Kennedy vary, and how reliable were they?</a:t>
            </a:r>
          </a:p>
          <a:p>
            <a:r>
              <a:rPr lang="en-US" b="1" i="1" dirty="0"/>
              <a:t>An investigation comparing a film and a written account of a historical</a:t>
            </a:r>
          </a:p>
          <a:p>
            <a:pPr>
              <a:buNone/>
            </a:pPr>
            <a:r>
              <a:rPr lang="en-US" b="1" i="1" dirty="0"/>
              <a:t>event: How and why did the accounts of the storming of the Winter Palace in</a:t>
            </a:r>
          </a:p>
          <a:p>
            <a:pPr>
              <a:buNone/>
            </a:pPr>
            <a:r>
              <a:rPr lang="en-US" i="1" dirty="0"/>
              <a:t>October 1917 differ in the film, October, and in the book, A People’s Tragedy,</a:t>
            </a:r>
          </a:p>
          <a:p>
            <a:pPr>
              <a:buNone/>
            </a:pPr>
            <a:r>
              <a:rPr lang="en-US" i="1" dirty="0"/>
              <a:t>The Russian Revolution 1891-1924?</a:t>
            </a:r>
          </a:p>
          <a:p>
            <a:r>
              <a:rPr lang="en-US" b="1" i="1" dirty="0"/>
              <a:t>An Investigation of the Industrial Policies of modern communist states:</a:t>
            </a:r>
          </a:p>
          <a:p>
            <a:pPr>
              <a:buNone/>
            </a:pPr>
            <a:r>
              <a:rPr lang="en-US" i="1" dirty="0"/>
              <a:t>To what extent were the first Five Year Plans of Stalin and Mao successfully</a:t>
            </a:r>
          </a:p>
          <a:p>
            <a:pPr>
              <a:buNone/>
            </a:pPr>
            <a:r>
              <a:rPr lang="en-US" i="1" dirty="0"/>
              <a:t>implemented?</a:t>
            </a:r>
          </a:p>
          <a:p>
            <a:r>
              <a:rPr lang="en-US" b="1" i="1" dirty="0"/>
              <a:t>An Investigation into the Cold War: How can our understanding of the</a:t>
            </a:r>
          </a:p>
          <a:p>
            <a:pPr>
              <a:buNone/>
            </a:pPr>
            <a:r>
              <a:rPr lang="en-US" i="1" dirty="0"/>
              <a:t>origins of the Cold War be aided by a study of different schools of thought on</a:t>
            </a:r>
          </a:p>
          <a:p>
            <a:pPr>
              <a:buNone/>
            </a:pPr>
            <a:r>
              <a:rPr lang="en-US" i="1" dirty="0"/>
              <a:t>its origins?</a:t>
            </a:r>
          </a:p>
          <a:p>
            <a:r>
              <a:rPr lang="en-US" b="1" i="1" dirty="0"/>
              <a:t>An investigation of the Politics of the Russian Revolution: Why did</a:t>
            </a:r>
          </a:p>
          <a:p>
            <a:pPr>
              <a:buNone/>
            </a:pPr>
            <a:r>
              <a:rPr lang="en-US" i="1" dirty="0"/>
              <a:t>Trotsky leave the Menshevik party and become a Bolshevik, and how</a:t>
            </a:r>
          </a:p>
          <a:p>
            <a:pPr>
              <a:buNone/>
            </a:pPr>
            <a:r>
              <a:rPr lang="en-US" i="1" dirty="0"/>
              <a:t>important was his role in the Bolshevik Revolution of October 1917?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Title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b="1" dirty="0"/>
              <a:t>An Investigation into Soviet Domestic Policies:</a:t>
            </a:r>
          </a:p>
          <a:p>
            <a:pPr algn="ctr">
              <a:buNone/>
            </a:pPr>
            <a:r>
              <a:rPr lang="en-US" i="1" dirty="0"/>
              <a:t>To what extent was Stalin’s First Five Year Plan</a:t>
            </a:r>
          </a:p>
          <a:p>
            <a:pPr algn="ctr">
              <a:buNone/>
            </a:pPr>
            <a:r>
              <a:rPr lang="en-US" i="1" dirty="0"/>
              <a:t>Successful?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(</a:t>
            </a:r>
            <a:r>
              <a:rPr lang="en-US" dirty="0"/>
              <a:t>PHOTO/ILLUSTRATION)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John </a:t>
            </a:r>
            <a:r>
              <a:rPr lang="en-US" dirty="0"/>
              <a:t>Smith</a:t>
            </a:r>
          </a:p>
          <a:p>
            <a:pPr>
              <a:buNone/>
            </a:pPr>
            <a:r>
              <a:rPr lang="en-US" dirty="0"/>
              <a:t>Candidate Number: 734-0134</a:t>
            </a:r>
          </a:p>
          <a:p>
            <a:pPr>
              <a:buNone/>
            </a:pPr>
            <a:r>
              <a:rPr lang="en-US" dirty="0"/>
              <a:t>History Internal Assessment (SL)</a:t>
            </a:r>
          </a:p>
          <a:p>
            <a:pPr>
              <a:buNone/>
            </a:pPr>
            <a:r>
              <a:rPr lang="en-US" dirty="0"/>
              <a:t>January 24th, 2004</a:t>
            </a:r>
          </a:p>
          <a:p>
            <a:pPr>
              <a:buNone/>
            </a:pPr>
            <a:r>
              <a:rPr lang="en-US" dirty="0"/>
              <a:t>Word Count:: 1956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</TotalTime>
  <Words>1691</Words>
  <Application>Microsoft Office PowerPoint</Application>
  <PresentationFormat>On-screen Show (4:3)</PresentationFormat>
  <Paragraphs>206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IB History Internal Assessment</vt:lpstr>
      <vt:lpstr>Suggestions</vt:lpstr>
      <vt:lpstr>Why is the Internal Assessment important?</vt:lpstr>
      <vt:lpstr>How should the IA be organized?</vt:lpstr>
      <vt:lpstr>Treatment of Sources</vt:lpstr>
      <vt:lpstr>Title</vt:lpstr>
      <vt:lpstr>Choosing an appropriate title will lead to an appropriate investigation.</vt:lpstr>
      <vt:lpstr>Sample Titles</vt:lpstr>
      <vt:lpstr>Sample Title Page</vt:lpstr>
      <vt:lpstr>Section A: The Plan of Investigation (100-150 words)</vt:lpstr>
      <vt:lpstr>SECTION B: Summary of Evidence (500-600 words)</vt:lpstr>
      <vt:lpstr>Example of Narrative and Descriptive Statements List for Section B</vt:lpstr>
      <vt:lpstr>Examples of In-text Referencing</vt:lpstr>
      <vt:lpstr>Section C: Evaluation of Sources (250-400 words)</vt:lpstr>
      <vt:lpstr>Section D: Analysis (500-650 words)</vt:lpstr>
      <vt:lpstr>Examples of Analytical or Inferential Statements</vt:lpstr>
      <vt:lpstr>Part E – Conclusion (150-200 words)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 History Internal Assessment</dc:title>
  <dc:creator>Patrick</dc:creator>
  <cp:lastModifiedBy>Patrick</cp:lastModifiedBy>
  <cp:revision>2</cp:revision>
  <dcterms:created xsi:type="dcterms:W3CDTF">2012-10-21T05:37:24Z</dcterms:created>
  <dcterms:modified xsi:type="dcterms:W3CDTF">2012-10-21T17:23:29Z</dcterms:modified>
</cp:coreProperties>
</file>