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22DF28E-08B2-4CF9-8B08-122DBF452F83}" type="datetimeFigureOut">
              <a:rPr lang="en-US" smtClean="0"/>
              <a:pPr/>
              <a:t>11/21/2012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5BE452-DAFB-4DED-8EFB-EE1C3A7D2E1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2DF28E-08B2-4CF9-8B08-122DBF452F83}"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BE452-DAFB-4DED-8EFB-EE1C3A7D2E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05BE452-DAFB-4DED-8EFB-EE1C3A7D2E1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2DF28E-08B2-4CF9-8B08-122DBF452F83}"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22DF28E-08B2-4CF9-8B08-122DBF452F83}"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05BE452-DAFB-4DED-8EFB-EE1C3A7D2E1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22DF28E-08B2-4CF9-8B08-122DBF452F83}" type="datetimeFigureOut">
              <a:rPr lang="en-US" smtClean="0"/>
              <a:pPr/>
              <a:t>11/21/2012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5BE452-DAFB-4DED-8EFB-EE1C3A7D2E1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22DF28E-08B2-4CF9-8B08-122DBF452F83}" type="datetimeFigureOut">
              <a:rPr lang="en-US" smtClean="0"/>
              <a:pPr/>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BE452-DAFB-4DED-8EFB-EE1C3A7D2E1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22DF28E-08B2-4CF9-8B08-122DBF452F83}" type="datetimeFigureOut">
              <a:rPr lang="en-US" smtClean="0"/>
              <a:pPr/>
              <a:t>11/21/2012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05BE452-DAFB-4DED-8EFB-EE1C3A7D2E1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2DF28E-08B2-4CF9-8B08-122DBF452F83}" type="datetimeFigureOut">
              <a:rPr lang="en-US" smtClean="0"/>
              <a:pPr/>
              <a:t>11/21/2012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05BE452-DAFB-4DED-8EFB-EE1C3A7D2E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22DF28E-08B2-4CF9-8B08-122DBF452F83}" type="datetimeFigureOut">
              <a:rPr lang="en-US" smtClean="0"/>
              <a:pPr/>
              <a:t>11/21/2012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5BE452-DAFB-4DED-8EFB-EE1C3A7D2E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5BE452-DAFB-4DED-8EFB-EE1C3A7D2E1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22DF28E-08B2-4CF9-8B08-122DBF452F83}" type="datetimeFigureOut">
              <a:rPr lang="en-US" smtClean="0"/>
              <a:pPr/>
              <a:t>11/21/2012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05BE452-DAFB-4DED-8EFB-EE1C3A7D2E1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22DF28E-08B2-4CF9-8B08-122DBF452F83}" type="datetimeFigureOut">
              <a:rPr lang="en-US" smtClean="0"/>
              <a:pPr/>
              <a:t>11/21/2012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22DF28E-08B2-4CF9-8B08-122DBF452F83}" type="datetimeFigureOut">
              <a:rPr lang="en-US" smtClean="0"/>
              <a:pPr/>
              <a:t>11/21/2012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5BE452-DAFB-4DED-8EFB-EE1C3A7D2E1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a:t>
            </a:r>
            <a:endParaRPr lang="en-US" dirty="0"/>
          </a:p>
        </p:txBody>
      </p:sp>
      <p:sp>
        <p:nvSpPr>
          <p:cNvPr id="3" name="Content Placeholder 2"/>
          <p:cNvSpPr>
            <a:spLocks noGrp="1"/>
          </p:cNvSpPr>
          <p:nvPr>
            <p:ph sz="quarter" idx="1"/>
          </p:nvPr>
        </p:nvSpPr>
        <p:spPr/>
        <p:txBody>
          <a:bodyPr/>
          <a:lstStyle/>
          <a:p>
            <a:r>
              <a:rPr lang="en-US" dirty="0" err="1" smtClean="0"/>
              <a:t>Managebac</a:t>
            </a:r>
            <a:r>
              <a:rPr lang="en-US" dirty="0" smtClean="0"/>
              <a:t> </a:t>
            </a:r>
            <a:r>
              <a:rPr lang="en-US" dirty="0" smtClean="0"/>
              <a:t>update</a:t>
            </a:r>
          </a:p>
          <a:p>
            <a:endParaRPr lang="en-US" dirty="0" smtClean="0"/>
          </a:p>
          <a:p>
            <a:r>
              <a:rPr lang="en-US" dirty="0" smtClean="0"/>
              <a:t>CAS opportunity for someone with a scanner.</a:t>
            </a:r>
          </a:p>
          <a:p>
            <a:endParaRPr lang="en-US" dirty="0" smtClean="0"/>
          </a:p>
          <a:p>
            <a:r>
              <a:rPr lang="en-US" dirty="0" smtClean="0"/>
              <a:t>Cambodia?</a:t>
            </a:r>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a:t>How to Write a Good </a:t>
            </a:r>
            <a:r>
              <a:rPr lang="en-US" b="1" dirty="0" smtClean="0"/>
              <a:t>Essay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 Good Essay</a:t>
            </a:r>
            <a:endParaRPr lang="en-US" dirty="0"/>
          </a:p>
        </p:txBody>
      </p:sp>
      <p:sp>
        <p:nvSpPr>
          <p:cNvPr id="3" name="Content Placeholder 2"/>
          <p:cNvSpPr>
            <a:spLocks noGrp="1"/>
          </p:cNvSpPr>
          <p:nvPr>
            <p:ph sz="quarter" idx="1"/>
          </p:nvPr>
        </p:nvSpPr>
        <p:spPr/>
        <p:txBody>
          <a:bodyPr>
            <a:normAutofit fontScale="92500"/>
          </a:bodyPr>
          <a:lstStyle/>
          <a:p>
            <a:r>
              <a:rPr lang="en-US" dirty="0"/>
              <a:t>Although there are some similarities to History and English essays, TOK essays are unlike any other essay that you will </a:t>
            </a:r>
            <a:r>
              <a:rPr lang="en-US" dirty="0" smtClean="0"/>
              <a:t>write.</a:t>
            </a:r>
          </a:p>
          <a:p>
            <a:r>
              <a:rPr lang="en-US" dirty="0" smtClean="0"/>
              <a:t>There </a:t>
            </a:r>
            <a:r>
              <a:rPr lang="en-US" dirty="0"/>
              <a:t>are some specific things that the examiners are looking for and that you are going to have to do if you want to do well</a:t>
            </a:r>
            <a:r>
              <a:rPr lang="en-US" dirty="0" smtClean="0"/>
              <a:t>.</a:t>
            </a:r>
          </a:p>
          <a:p>
            <a:r>
              <a:rPr lang="en-US" dirty="0" smtClean="0"/>
              <a:t>Some really good essays won’t score high marks because they don’t do exactly what it says in the mark scheme. </a:t>
            </a:r>
          </a:p>
          <a:p>
            <a:pPr lvl="1"/>
            <a:r>
              <a:rPr lang="en-US" dirty="0" smtClean="0"/>
              <a:t>So before you even put pen to paper you should read the mark scheme so that you know exactly what it is that the examiners are looking for, only then will you be able to give them what they want.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General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Think independently: don’t just base your answer on:</a:t>
            </a:r>
          </a:p>
          <a:p>
            <a:pPr lvl="1"/>
            <a:r>
              <a:rPr lang="en-US" dirty="0" smtClean="0"/>
              <a:t>What your TOK teacher said. (Although he’s probably right)</a:t>
            </a:r>
          </a:p>
          <a:p>
            <a:pPr lvl="1"/>
            <a:r>
              <a:rPr lang="en-US" dirty="0" smtClean="0"/>
              <a:t>The ideas of famous philosophers. (I know this one is redundant) </a:t>
            </a:r>
          </a:p>
          <a:p>
            <a:pPr lvl="1"/>
            <a:r>
              <a:rPr lang="en-US" dirty="0" smtClean="0"/>
              <a:t>Or what is written in Wikipedia.</a:t>
            </a:r>
          </a:p>
          <a:p>
            <a:r>
              <a:rPr lang="en-US" dirty="0" smtClean="0"/>
              <a:t>Identify and remain focused on the TOK issues raised by a given question. This can take time and be difficult at the start but you must do this before you do anything else as starting to write or even research before you know what the question is really ‘getting at’ can send you off in the wrong direction.</a:t>
            </a:r>
          </a:p>
          <a:p>
            <a:r>
              <a:rPr lang="en-US" dirty="0" smtClean="0"/>
              <a:t>Offer personal definitions of key terms at the point in the essay at which they become relevant. (Don’t over define)</a:t>
            </a:r>
          </a:p>
          <a:p>
            <a:r>
              <a:rPr lang="en-US" dirty="0" smtClean="0"/>
              <a:t>Include footnotes and a bibliography.</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your Question Carefully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  This may seem obvious but </a:t>
            </a:r>
            <a:r>
              <a:rPr lang="en-US" u="sng" dirty="0" smtClean="0"/>
              <a:t>not</a:t>
            </a:r>
            <a:r>
              <a:rPr lang="en-US" dirty="0" smtClean="0"/>
              <a:t> answering the question as it is precisely set will mean low marks for analysis. </a:t>
            </a:r>
          </a:p>
          <a:p>
            <a:r>
              <a:rPr lang="en-US" dirty="0" smtClean="0"/>
              <a:t>Mishandling TOK issues (as they may not be relevant) and Clarity (as the conclusion will not answer the question) potentially mean that up to 25 marks out of 40 could be lost.</a:t>
            </a:r>
          </a:p>
          <a:p>
            <a:pPr lvl="1"/>
            <a:r>
              <a:rPr lang="en-US" dirty="0" smtClean="0"/>
              <a:t>A good example of this is a question from 2004-2005 where the initial statement ‘All ethical statements are relative’ means just that – ‘all’ – and so discussing the relativity of some ethical statements will not be satisfactory;</a:t>
            </a:r>
          </a:p>
          <a:p>
            <a:r>
              <a:rPr lang="en-US" dirty="0" smtClean="0"/>
              <a:t>Pick out the key words from the title, but be aware that the key word is not always a TOK word, as in the above example it could just be a normal word like ‘all’.</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 Good Argument</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Construct a well structured, detailed, coherent, logical and persuasive argument by having a series of 4-6 points that:</a:t>
            </a:r>
          </a:p>
          <a:p>
            <a:pPr lvl="1"/>
            <a:r>
              <a:rPr lang="en-US" dirty="0" smtClean="0"/>
              <a:t>Explain clearly the </a:t>
            </a:r>
            <a:r>
              <a:rPr lang="en-US" b="1" i="1" dirty="0" smtClean="0"/>
              <a:t>reasons</a:t>
            </a:r>
            <a:r>
              <a:rPr lang="en-US" dirty="0" smtClean="0"/>
              <a:t> </a:t>
            </a:r>
            <a:r>
              <a:rPr lang="en-US" b="1" i="1" dirty="0" smtClean="0"/>
              <a:t>for</a:t>
            </a:r>
            <a:r>
              <a:rPr lang="en-US" dirty="0" smtClean="0"/>
              <a:t> your position,</a:t>
            </a:r>
          </a:p>
          <a:p>
            <a:pPr lvl="1"/>
            <a:r>
              <a:rPr lang="en-US" dirty="0" smtClean="0"/>
              <a:t>Support these reasons for with </a:t>
            </a:r>
            <a:r>
              <a:rPr lang="en-US" b="1" i="1" dirty="0" smtClean="0"/>
              <a:t>convincing evidence</a:t>
            </a:r>
            <a:r>
              <a:rPr lang="en-US" dirty="0" smtClean="0"/>
              <a:t>,</a:t>
            </a:r>
          </a:p>
          <a:p>
            <a:pPr lvl="1"/>
            <a:r>
              <a:rPr lang="en-US" dirty="0" smtClean="0"/>
              <a:t>Consider the </a:t>
            </a:r>
            <a:r>
              <a:rPr lang="en-US" b="1" i="1" dirty="0" smtClean="0"/>
              <a:t>arguments against</a:t>
            </a:r>
            <a:r>
              <a:rPr lang="en-US" dirty="0" smtClean="0"/>
              <a:t> you (the counter claims),</a:t>
            </a:r>
          </a:p>
          <a:p>
            <a:pPr lvl="1"/>
            <a:r>
              <a:rPr lang="en-US" dirty="0" smtClean="0"/>
              <a:t>Support these counterclaims with </a:t>
            </a:r>
            <a:r>
              <a:rPr lang="en-US" b="1" i="1" dirty="0" smtClean="0"/>
              <a:t>evidence</a:t>
            </a:r>
            <a:r>
              <a:rPr lang="en-US" dirty="0" smtClean="0"/>
              <a:t>,</a:t>
            </a:r>
          </a:p>
          <a:p>
            <a:pPr lvl="1"/>
            <a:r>
              <a:rPr lang="en-US" b="1" i="1" dirty="0" smtClean="0"/>
              <a:t>Evaluate</a:t>
            </a:r>
            <a:r>
              <a:rPr lang="en-US" dirty="0" smtClean="0"/>
              <a:t> how serious / effective these counterclaims are and </a:t>
            </a:r>
            <a:r>
              <a:rPr lang="en-US" b="1" i="1" dirty="0" smtClean="0"/>
              <a:t>responds</a:t>
            </a:r>
            <a:r>
              <a:rPr lang="en-US" dirty="0" smtClean="0"/>
              <a:t> to them appropriately,</a:t>
            </a:r>
          </a:p>
          <a:p>
            <a:r>
              <a:rPr lang="en-US" dirty="0" smtClean="0"/>
              <a:t>Come to a balanced conclusion</a:t>
            </a:r>
          </a:p>
          <a:p>
            <a:pPr lvl="1"/>
            <a:r>
              <a:rPr lang="en-US" dirty="0" smtClean="0"/>
              <a:t>Support your argument with effective examples that come from a variety of sources, e.g. scientific ‘fact’, personal anecdote, examples from different cultures or thought experiments;</a:t>
            </a:r>
          </a:p>
          <a:p>
            <a:pPr lvl="1"/>
            <a:r>
              <a:rPr lang="en-US" dirty="0" smtClean="0"/>
              <a:t>Identify the implications of your answer for different areas of life, for example if you are arguing that abortion is wrong on the basis that it is wrong to take life, does that affect your position on the death sentence;</a:t>
            </a:r>
          </a:p>
          <a:p>
            <a:pPr lvl="1"/>
            <a:r>
              <a:rPr lang="en-US" dirty="0" smtClean="0"/>
              <a:t>Clearly identify any assumptions that you have made and on which your answer is based.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Different Perspectives: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Demonstrate self awareness:</a:t>
            </a:r>
          </a:p>
          <a:p>
            <a:pPr lvl="1"/>
            <a:r>
              <a:rPr lang="en-US" dirty="0" smtClean="0"/>
              <a:t>Don’t just state your opinion but comment on the reasons why you have the opinion that you do, explore the biases that affect the way you think, examine the things that have caused that bias and the things that you have done to try and minimize the effect that these biases have on your answer.</a:t>
            </a:r>
          </a:p>
          <a:p>
            <a:r>
              <a:rPr lang="en-US" dirty="0" smtClean="0"/>
              <a:t>Consider how your perspective differs from the perspective of others on the question. </a:t>
            </a:r>
          </a:p>
          <a:p>
            <a:r>
              <a:rPr lang="en-US" dirty="0" smtClean="0"/>
              <a:t>Consider also what factors have caused them to have the perspective they have and what similarities and differences are there between your perspective and theirs.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AOKs and WOKs: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Make links between AOKs and WOKs by showing how the answer to the question varies across different AOKs or WOKs. </a:t>
            </a:r>
          </a:p>
          <a:p>
            <a:r>
              <a:rPr lang="en-US" dirty="0" smtClean="0"/>
              <a:t>For instance your essay question might be about the idea of beauty and you could argue that the concept of beauty in </a:t>
            </a:r>
            <a:r>
              <a:rPr lang="en-US" dirty="0" err="1" smtClean="0"/>
              <a:t>Maths</a:t>
            </a:r>
            <a:r>
              <a:rPr lang="en-US" dirty="0" smtClean="0"/>
              <a:t> (if it exists at all) might be quite different to the idea of beauty that we usually find in the Arts (if that exists at all). </a:t>
            </a:r>
          </a:p>
          <a:p>
            <a:r>
              <a:rPr lang="en-US" dirty="0" smtClean="0"/>
              <a:t>Alternatively, you may have an essay about how different WOKs can provide us with certainty and you could consider how both emotions and reason might be said to provide us with a kind of certainty, but that the certainty that can be provided by logical reasoning may be quite different to the kind of subjective certainty that can be provided by emotion.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rest of class: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To wrap up perception chapter I want you to analyze this past prescribed topic.</a:t>
            </a:r>
          </a:p>
          <a:p>
            <a:pPr lvl="1"/>
            <a:r>
              <a:rPr lang="en-US" dirty="0" smtClean="0"/>
              <a:t>By the end of class I want a well thought out outline containing:</a:t>
            </a:r>
          </a:p>
          <a:p>
            <a:pPr lvl="2"/>
            <a:r>
              <a:rPr lang="en-US" dirty="0" smtClean="0"/>
              <a:t>Intro with thesis</a:t>
            </a:r>
          </a:p>
          <a:p>
            <a:pPr lvl="2"/>
            <a:r>
              <a:rPr lang="en-US" dirty="0" smtClean="0"/>
              <a:t>Body that contains the basis of your arguments (Keep in mind all that we covered in the PP)</a:t>
            </a:r>
          </a:p>
          <a:p>
            <a:pPr lvl="2"/>
            <a:r>
              <a:rPr lang="en-US" dirty="0" smtClean="0"/>
              <a:t>Conclusion</a:t>
            </a:r>
          </a:p>
          <a:p>
            <a:r>
              <a:rPr lang="en-US" dirty="0" smtClean="0"/>
              <a:t>How do you use sense perception in your different IB classes as you learn? Are there any notable differences between classes? If so, why? </a:t>
            </a:r>
          </a:p>
          <a:p>
            <a:r>
              <a:rPr lang="en-US" dirty="0" smtClean="0"/>
              <a:t>Remember: The way of knowing is </a:t>
            </a:r>
            <a:r>
              <a:rPr lang="en-US" i="1" dirty="0" smtClean="0"/>
              <a:t>sense perception, </a:t>
            </a:r>
            <a:r>
              <a:rPr lang="en-US" dirty="0" smtClean="0"/>
              <a:t>described in the Guide as "the active, selective and interpretative process of recording of becoming conscious of the external world.” Certainly, sense perception can </a:t>
            </a:r>
            <a:r>
              <a:rPr lang="en-US" i="1" dirty="0" smtClean="0"/>
              <a:t>lead</a:t>
            </a:r>
            <a:r>
              <a:rPr lang="en-US" dirty="0" smtClean="0"/>
              <a:t> to opinion, but if you mean opinion do not substitute with perceive in TOK.</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526</TotalTime>
  <Words>452</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CAS</vt:lpstr>
      <vt:lpstr>How to Write a Good Essay</vt:lpstr>
      <vt:lpstr>How to Write a Good Essay</vt:lpstr>
      <vt:lpstr>In General</vt:lpstr>
      <vt:lpstr>Read your Question Carefully</vt:lpstr>
      <vt:lpstr>Write a Good Argument</vt:lpstr>
      <vt:lpstr>Consider Different Perspectives:</vt:lpstr>
      <vt:lpstr>AOKs and WOKs:</vt:lpstr>
      <vt:lpstr>The rest of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dc:title>
  <dc:creator>Patrick</dc:creator>
  <cp:lastModifiedBy>Patrick</cp:lastModifiedBy>
  <cp:revision>3</cp:revision>
  <dcterms:created xsi:type="dcterms:W3CDTF">2012-11-19T03:21:33Z</dcterms:created>
  <dcterms:modified xsi:type="dcterms:W3CDTF">2012-11-21T08:56:38Z</dcterms:modified>
</cp:coreProperties>
</file>