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572028-6467-4EDB-9B19-B26D66FB4F3D}" type="datetimeFigureOut">
              <a:rPr lang="en-US" smtClean="0"/>
              <a:t>11/11/2012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C51EF7-7489-4411-B7DF-D51B898108E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72028-6467-4EDB-9B19-B26D66FB4F3D}"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51EF7-7489-4411-B7DF-D51B898108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5C51EF7-7489-4411-B7DF-D51B898108E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572028-6467-4EDB-9B19-B26D66FB4F3D}"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572028-6467-4EDB-9B19-B26D66FB4F3D}" type="datetimeFigureOut">
              <a:rPr lang="en-US" smtClean="0"/>
              <a:t>11/11/2012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5C51EF7-7489-4411-B7DF-D51B898108E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A572028-6467-4EDB-9B19-B26D66FB4F3D}" type="datetimeFigureOut">
              <a:rPr lang="en-US" smtClean="0"/>
              <a:t>11/11/2012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C51EF7-7489-4411-B7DF-D51B898108E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572028-6467-4EDB-9B19-B26D66FB4F3D}" type="datetimeFigureOut">
              <a:rPr lang="en-US" smtClean="0"/>
              <a:t>11/11/2012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51EF7-7489-4411-B7DF-D51B898108E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572028-6467-4EDB-9B19-B26D66FB4F3D}" type="datetimeFigureOut">
              <a:rPr lang="en-US" smtClean="0"/>
              <a:t>11/11/2012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5C51EF7-7489-4411-B7DF-D51B898108E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572028-6467-4EDB-9B19-B26D66FB4F3D}" type="datetimeFigureOut">
              <a:rPr lang="en-US" smtClean="0"/>
              <a:t>11/11/2012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5C51EF7-7489-4411-B7DF-D51B89810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572028-6467-4EDB-9B19-B26D66FB4F3D}" type="datetimeFigureOut">
              <a:rPr lang="en-US" smtClean="0"/>
              <a:t>11/11/2012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5C51EF7-7489-4411-B7DF-D51B89810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C51EF7-7489-4411-B7DF-D51B898108E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572028-6467-4EDB-9B19-B26D66FB4F3D}" type="datetimeFigureOut">
              <a:rPr lang="en-US" smtClean="0"/>
              <a:t>11/11/2012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5C51EF7-7489-4411-B7DF-D51B898108E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572028-6467-4EDB-9B19-B26D66FB4F3D}" type="datetimeFigureOut">
              <a:rPr lang="en-US" smtClean="0"/>
              <a:t>11/11/2012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572028-6467-4EDB-9B19-B26D66FB4F3D}" type="datetimeFigureOut">
              <a:rPr lang="en-US" smtClean="0"/>
              <a:t>11/11/2012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C51EF7-7489-4411-B7DF-D51B898108E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HL</a:t>
            </a:r>
            <a:endParaRPr lang="en-US" dirty="0"/>
          </a:p>
        </p:txBody>
      </p:sp>
      <p:sp>
        <p:nvSpPr>
          <p:cNvPr id="2" name="Title 1"/>
          <p:cNvSpPr>
            <a:spLocks noGrp="1"/>
          </p:cNvSpPr>
          <p:nvPr>
            <p:ph type="ctrTitle"/>
          </p:nvPr>
        </p:nvSpPr>
        <p:spPr/>
        <p:txBody>
          <a:bodyPr/>
          <a:lstStyle/>
          <a:p>
            <a:r>
              <a:rPr lang="en-US" dirty="0" smtClean="0"/>
              <a:t>"WHATDUNIT?" The Great Depression Mystery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One of the great mysteries of the 20th century is how the U.S. economy could have gone from a state of unprecedented prosperity in the 1920s to one of unprecedented failure in the 1930s. In the 1920s jobs were plentiful, the economy was growing, and the standard of living was rising. </a:t>
            </a:r>
            <a:endParaRPr lang="en-US" dirty="0"/>
          </a:p>
          <a:p>
            <a:r>
              <a:rPr lang="en-US" dirty="0" smtClean="0"/>
              <a:t>By the end of the 1920s:</a:t>
            </a:r>
          </a:p>
          <a:p>
            <a:pPr lvl="1"/>
            <a:r>
              <a:rPr lang="en-US" dirty="0" smtClean="0"/>
              <a:t>At least twice as many people owned their own homes as had at the beginning and most of those houses were equipped with electric lights and </a:t>
            </a:r>
            <a:r>
              <a:rPr lang="en-US" dirty="0" err="1" smtClean="0"/>
              <a:t>flushtoilets</a:t>
            </a:r>
            <a:r>
              <a:rPr lang="en-US" dirty="0" smtClean="0"/>
              <a:t>, once regarded as luxuries. </a:t>
            </a:r>
          </a:p>
          <a:p>
            <a:pPr lvl="1"/>
            <a:r>
              <a:rPr lang="en-US" dirty="0" smtClean="0"/>
              <a:t>Sixty percent of all households had cars, up from 26% in 1920. </a:t>
            </a:r>
          </a:p>
          <a:p>
            <a:pPr lvl="1"/>
            <a:r>
              <a:rPr lang="en-US" dirty="0" smtClean="0"/>
              <a:t>More teens were attending high school:  fewer were working full time. </a:t>
            </a:r>
          </a:p>
          <a:p>
            <a:pPr lvl="1"/>
            <a:r>
              <a:rPr lang="en-US" dirty="0" smtClean="0"/>
              <a:t>Leading political and economic figures of the day said that the United States appeared to have reached a "permanent plateau of peace and prosperity."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Crash</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By 1933 at least one-fourth of the U.S. labor force was unemployed and about the same percentage was working shorter hours, which reduced their incomes. </a:t>
            </a:r>
          </a:p>
          <a:p>
            <a:r>
              <a:rPr lang="en-US" dirty="0" smtClean="0"/>
              <a:t>Families were losing their homes and many were going hungry.</a:t>
            </a:r>
          </a:p>
          <a:p>
            <a:r>
              <a:rPr lang="en-US" dirty="0" smtClean="0"/>
              <a:t>Adolescents who should have been in high school were riding around the country in freight cars, looking for work. </a:t>
            </a:r>
          </a:p>
          <a:p>
            <a:r>
              <a:rPr lang="en-US" dirty="0" smtClean="0"/>
              <a:t>Although 1933 was the low point of what came to be called the Great Depression, the unemployment rate never dropped below 14% until 1941. </a:t>
            </a:r>
          </a:p>
          <a:p>
            <a:r>
              <a:rPr lang="en-US" dirty="0" smtClean="0"/>
              <a:t>A decade of hope had been succeeded by a decade of hopelessness.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happened?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United States possessed the same productive resources in the 1930s as it had in the 1920s.</a:t>
            </a:r>
          </a:p>
          <a:p>
            <a:r>
              <a:rPr lang="en-US" dirty="0" smtClean="0"/>
              <a:t>The great factories and the productive machinery that had raised living standards in the 1920s were still present in the 1930s. </a:t>
            </a:r>
          </a:p>
          <a:p>
            <a:r>
              <a:rPr lang="en-US" dirty="0" smtClean="0"/>
              <a:t>Workers still had the same skills and were willing to work just as hard as before, and farmers were producing more food than ever. </a:t>
            </a:r>
          </a:p>
          <a:p>
            <a:endParaRPr lang="en-US" dirty="0"/>
          </a:p>
          <a:p>
            <a:r>
              <a:rPr lang="en-US" dirty="0" smtClean="0"/>
              <a:t>So how could life have become so miserable for so many Americans in such a short period of time?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Whatdunit</a:t>
            </a:r>
            <a:r>
              <a:rPr lang="en-US" dirty="0" smtClean="0"/>
              <a:t>?</a:t>
            </a:r>
            <a:endParaRPr lang="en-US" dirty="0"/>
          </a:p>
        </p:txBody>
      </p:sp>
      <p:sp>
        <p:nvSpPr>
          <p:cNvPr id="3" name="Content Placeholder 2"/>
          <p:cNvSpPr>
            <a:spLocks noGrp="1"/>
          </p:cNvSpPr>
          <p:nvPr>
            <p:ph sz="quarter" idx="1"/>
          </p:nvPr>
        </p:nvSpPr>
        <p:spPr/>
        <p:txBody>
          <a:bodyPr>
            <a:normAutofit/>
          </a:bodyPr>
          <a:lstStyle/>
          <a:p>
            <a:r>
              <a:rPr lang="en-US" dirty="0" smtClean="0"/>
              <a:t>A murder mystery is often called a "whodunit" because we want to know who committed the crime. </a:t>
            </a:r>
          </a:p>
          <a:p>
            <a:pPr lvl="1"/>
            <a:r>
              <a:rPr lang="en-US" dirty="0" smtClean="0"/>
              <a:t>The mystery of the Great Depression is a "</a:t>
            </a:r>
            <a:r>
              <a:rPr lang="en-US" dirty="0" err="1" smtClean="0"/>
              <a:t>whatdunit</a:t>
            </a:r>
            <a:r>
              <a:rPr lang="en-US" dirty="0" smtClean="0"/>
              <a:t>"</a:t>
            </a:r>
          </a:p>
          <a:p>
            <a:r>
              <a:rPr lang="en-US" dirty="0" smtClean="0"/>
              <a:t>Our objective is to find out what caused the Great Depression and what made it so long? </a:t>
            </a:r>
          </a:p>
          <a:p>
            <a:r>
              <a:rPr lang="en-US" dirty="0" smtClean="0"/>
              <a:t>This is still an important topic to cover even if you are not a historians or economists because such a depression could happen again and the more information we arm ourselves with, the more likely we will be to avoid a recurrence.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 #1</a:t>
            </a:r>
            <a:endParaRPr lang="en-US" dirty="0"/>
          </a:p>
        </p:txBody>
      </p:sp>
      <p:sp>
        <p:nvSpPr>
          <p:cNvPr id="3" name="Content Placeholder 2"/>
          <p:cNvSpPr>
            <a:spLocks noGrp="1"/>
          </p:cNvSpPr>
          <p:nvPr>
            <p:ph sz="quarter" idx="1"/>
          </p:nvPr>
        </p:nvSpPr>
        <p:spPr/>
        <p:txBody>
          <a:bodyPr>
            <a:normAutofit fontScale="77500" lnSpcReduction="20000"/>
          </a:bodyPr>
          <a:lstStyle/>
          <a:p>
            <a:pPr fontAlgn="base"/>
            <a:r>
              <a:rPr lang="en-US" dirty="0" smtClean="0"/>
              <a:t>Get into two groups, one group will research years (1920-1927 &amp; 1928-1935)</a:t>
            </a:r>
          </a:p>
          <a:p>
            <a:pPr fontAlgn="base"/>
            <a:r>
              <a:rPr lang="en-US" dirty="0" smtClean="0"/>
              <a:t>As a group fill out information for clue #1.</a:t>
            </a:r>
            <a:endParaRPr lang="en-US" dirty="0"/>
          </a:p>
          <a:p>
            <a:pPr fontAlgn="base"/>
            <a:endParaRPr lang="en-US" dirty="0" smtClean="0"/>
          </a:p>
          <a:p>
            <a:pPr fontAlgn="base"/>
            <a:r>
              <a:rPr lang="en-US" dirty="0" smtClean="0"/>
              <a:t>Keep these questions in mind while researching:</a:t>
            </a:r>
          </a:p>
          <a:p>
            <a:pPr lvl="1" fontAlgn="base"/>
            <a:r>
              <a:rPr lang="en-US" dirty="0" smtClean="0"/>
              <a:t>What </a:t>
            </a:r>
            <a:r>
              <a:rPr lang="en-US" dirty="0"/>
              <a:t>was happening to consumer prices during the 1920s? 1930s? </a:t>
            </a:r>
            <a:endParaRPr lang="en-US" dirty="0" smtClean="0"/>
          </a:p>
          <a:p>
            <a:pPr lvl="1" fontAlgn="base"/>
            <a:r>
              <a:rPr lang="en-US" dirty="0" smtClean="0"/>
              <a:t>Which </a:t>
            </a:r>
            <a:r>
              <a:rPr lang="en-US" dirty="0"/>
              <a:t>groups would be most negatively affected by the changes in prices you identified? </a:t>
            </a:r>
            <a:endParaRPr lang="en-US" dirty="0" smtClean="0"/>
          </a:p>
          <a:p>
            <a:pPr lvl="1" fontAlgn="base"/>
            <a:r>
              <a:rPr lang="en-US" dirty="0" smtClean="0"/>
              <a:t>What </a:t>
            </a:r>
            <a:r>
              <a:rPr lang="en-US" dirty="0"/>
              <a:t>was the trend in the unemployment rate in the 20s? 30s? </a:t>
            </a:r>
            <a:endParaRPr lang="en-US" dirty="0" smtClean="0"/>
          </a:p>
          <a:p>
            <a:pPr lvl="1" fontAlgn="base"/>
            <a:r>
              <a:rPr lang="en-US" dirty="0" smtClean="0"/>
              <a:t>Why </a:t>
            </a:r>
            <a:r>
              <a:rPr lang="en-US" dirty="0"/>
              <a:t>was that occurring in the 30s? </a:t>
            </a:r>
            <a:endParaRPr lang="en-US" dirty="0" smtClean="0"/>
          </a:p>
          <a:p>
            <a:pPr lvl="1" fontAlgn="base"/>
            <a:r>
              <a:rPr lang="en-US" dirty="0" smtClean="0"/>
              <a:t>What </a:t>
            </a:r>
            <a:r>
              <a:rPr lang="en-US" dirty="0"/>
              <a:t>was happening to spending by the federal government in the 20s? 30s? </a:t>
            </a:r>
            <a:endParaRPr lang="en-US" dirty="0"/>
          </a:p>
          <a:p>
            <a:pPr lvl="1" fontAlgn="base"/>
            <a:r>
              <a:rPr lang="en-US" dirty="0" smtClean="0"/>
              <a:t>What </a:t>
            </a:r>
            <a:r>
              <a:rPr lang="en-US" dirty="0"/>
              <a:t>events might explain government spending patterns in the 20s and 30s? </a:t>
            </a:r>
            <a:endParaRPr lang="en-US" i="1" dirty="0" smtClean="0"/>
          </a:p>
          <a:p>
            <a:pPr lvl="1" fontAlgn="base"/>
            <a:r>
              <a:rPr lang="en-US" dirty="0" smtClean="0"/>
              <a:t>What </a:t>
            </a:r>
            <a:r>
              <a:rPr lang="en-US" dirty="0"/>
              <a:t>events occurred in the U.S. or the world that would affect peoples' lives directly or indirectly in the 20s? 30s? Explain that impact of some of these events.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 #2</a:t>
            </a:r>
            <a:endParaRPr lang="en-US" dirty="0"/>
          </a:p>
        </p:txBody>
      </p:sp>
      <p:sp>
        <p:nvSpPr>
          <p:cNvPr id="3" name="Content Placeholder 2"/>
          <p:cNvSpPr>
            <a:spLocks noGrp="1"/>
          </p:cNvSpPr>
          <p:nvPr>
            <p:ph sz="quarter" idx="1"/>
          </p:nvPr>
        </p:nvSpPr>
        <p:spPr/>
        <p:txBody>
          <a:bodyPr>
            <a:normAutofit/>
          </a:bodyPr>
          <a:lstStyle/>
          <a:p>
            <a:r>
              <a:rPr lang="en-US" dirty="0" smtClean="0"/>
              <a:t>This time as a whole class find information for clue #2:</a:t>
            </a:r>
          </a:p>
          <a:p>
            <a:pPr lvl="1"/>
            <a:r>
              <a:rPr lang="en-US" dirty="0" smtClean="0"/>
              <a:t>Labor and employment</a:t>
            </a:r>
          </a:p>
          <a:p>
            <a:pPr lvl="1"/>
            <a:r>
              <a:rPr lang="en-US" dirty="0" smtClean="0"/>
              <a:t>Poverty and income</a:t>
            </a:r>
          </a:p>
          <a:p>
            <a:pPr lvl="1"/>
            <a:r>
              <a:rPr lang="en-US" dirty="0" smtClean="0"/>
              <a:t>Economy and government</a:t>
            </a:r>
          </a:p>
          <a:p>
            <a:r>
              <a:rPr lang="en-US" dirty="0" smtClean="0"/>
              <a:t>Questions for Clue #2:</a:t>
            </a:r>
          </a:p>
          <a:p>
            <a:pPr lvl="1" fontAlgn="base"/>
            <a:r>
              <a:rPr lang="en-US" dirty="0"/>
              <a:t>How are the overall employment trends related to income? </a:t>
            </a:r>
            <a:endParaRPr lang="en-US" dirty="0" smtClean="0"/>
          </a:p>
          <a:p>
            <a:pPr lvl="1" fontAlgn="base"/>
            <a:r>
              <a:rPr lang="en-US" dirty="0" smtClean="0"/>
              <a:t>Why </a:t>
            </a:r>
            <a:r>
              <a:rPr lang="en-US" dirty="0"/>
              <a:t>was farm income depressed throughout the 1920s? </a:t>
            </a:r>
            <a:endParaRPr lang="en-US" dirty="0" smtClean="0"/>
          </a:p>
          <a:p>
            <a:pPr lvl="1" fontAlgn="base"/>
            <a:r>
              <a:rPr lang="en-US" dirty="0" smtClean="0"/>
              <a:t>What </a:t>
            </a:r>
            <a:r>
              <a:rPr lang="en-US" dirty="0"/>
              <a:t>caused the trends in government spending during this time?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Clue #3</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Assign each member of the group one of the three articles listed below taken from the Top 25 economic events. </a:t>
            </a:r>
            <a:endParaRPr lang="en-US" dirty="0" smtClean="0"/>
          </a:p>
          <a:p>
            <a:r>
              <a:rPr lang="en-US" dirty="0" smtClean="0"/>
              <a:t>Each </a:t>
            </a:r>
            <a:r>
              <a:rPr lang="en-US" dirty="0"/>
              <a:t>clue sheet contains the article and a series of questions. </a:t>
            </a:r>
            <a:r>
              <a:rPr lang="en-US" dirty="0" smtClean="0"/>
              <a:t>Read </a:t>
            </a:r>
            <a:r>
              <a:rPr lang="en-US" dirty="0"/>
              <a:t>the article and answer the questions. </a:t>
            </a:r>
            <a:endParaRPr lang="en-US" dirty="0" smtClean="0"/>
          </a:p>
          <a:p>
            <a:r>
              <a:rPr lang="en-US" dirty="0" smtClean="0"/>
              <a:t>Students </a:t>
            </a:r>
            <a:r>
              <a:rPr lang="en-US" dirty="0"/>
              <a:t>in the group then share the information with each other. </a:t>
            </a:r>
            <a:endParaRPr lang="en-US" dirty="0" smtClean="0"/>
          </a:p>
          <a:p>
            <a:r>
              <a:rPr lang="en-US" dirty="0" smtClean="0"/>
              <a:t>Clue #3 Questions</a:t>
            </a:r>
          </a:p>
          <a:p>
            <a:pPr lvl="1" fontAlgn="base"/>
            <a:r>
              <a:rPr lang="en-US" dirty="0"/>
              <a:t>How did innovation and Ford's leadership in employee relations fuel the economic growth during the 1920s? </a:t>
            </a:r>
            <a:endParaRPr lang="en-US" dirty="0" smtClean="0"/>
          </a:p>
          <a:p>
            <a:pPr lvl="1" fontAlgn="base"/>
            <a:r>
              <a:rPr lang="en-US" dirty="0" smtClean="0"/>
              <a:t>What </a:t>
            </a:r>
            <a:r>
              <a:rPr lang="en-US" dirty="0"/>
              <a:t>role did the Federal Reserve System play in this </a:t>
            </a:r>
            <a:r>
              <a:rPr lang="en-US" dirty="0" smtClean="0"/>
              <a:t>era?</a:t>
            </a:r>
          </a:p>
          <a:p>
            <a:pPr lvl="1" fontAlgn="base"/>
            <a:r>
              <a:rPr lang="en-US" dirty="0" smtClean="0"/>
              <a:t>How </a:t>
            </a:r>
            <a:r>
              <a:rPr lang="en-US" dirty="0"/>
              <a:t>did the stock market crash accelerate the economic slide into the Great Depression?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Complete independently and turn in for grade.  Write question then response, not in essay form.</a:t>
            </a:r>
          </a:p>
          <a:p>
            <a:endParaRPr lang="en-US" dirty="0" smtClean="0"/>
          </a:p>
          <a:p>
            <a:r>
              <a:rPr lang="en-US" dirty="0" smtClean="0"/>
              <a:t>Questions:</a:t>
            </a:r>
          </a:p>
          <a:p>
            <a:endParaRPr lang="en-US" dirty="0" smtClean="0"/>
          </a:p>
          <a:p>
            <a:r>
              <a:rPr lang="en-US" dirty="0" smtClean="0"/>
              <a:t>What </a:t>
            </a:r>
            <a:r>
              <a:rPr lang="en-US" dirty="0"/>
              <a:t>conditions in the economy led to the Great Depression? </a:t>
            </a:r>
            <a:br>
              <a:rPr lang="en-US" dirty="0"/>
            </a:br>
            <a:endParaRPr lang="en-US" dirty="0"/>
          </a:p>
          <a:p>
            <a:r>
              <a:rPr lang="en-US" dirty="0"/>
              <a:t>What is the relationship between increases and decreases in employment, consumer spending, and the money supply? </a:t>
            </a:r>
            <a:br>
              <a:rPr lang="en-US" dirty="0"/>
            </a:br>
            <a:endParaRPr lang="en-US" dirty="0"/>
          </a:p>
          <a:p>
            <a:r>
              <a:rPr lang="en-US" dirty="0"/>
              <a:t>Trace the ripple effect when workers lose their jobs. </a:t>
            </a:r>
            <a:br>
              <a:rPr lang="en-US" dirty="0"/>
            </a:br>
            <a:endParaRPr lang="en-US" dirty="0"/>
          </a:p>
          <a:p>
            <a:r>
              <a:rPr lang="en-US" dirty="0"/>
              <a:t>Explain the interdependence of the various parts of a market economy. </a:t>
            </a:r>
            <a:br>
              <a:rPr lang="en-US" dirty="0"/>
            </a:br>
            <a:endParaRPr lang="en-US" dirty="0"/>
          </a:p>
          <a:p>
            <a:r>
              <a:rPr lang="en-US" dirty="0"/>
              <a:t>Explain the impact of the Federal Reserve's policies in the 20s and 30s on the Great Depression.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TotalTime>
  <Words>623</Words>
  <Application>Microsoft Office PowerPoint</Application>
  <PresentationFormat>On-screen Show (4:3)</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"WHATDUNIT?" The Great Depression Mystery</vt:lpstr>
      <vt:lpstr>Intro</vt:lpstr>
      <vt:lpstr>The Crash</vt:lpstr>
      <vt:lpstr>What happened?</vt:lpstr>
      <vt:lpstr>Whatdunit?</vt:lpstr>
      <vt:lpstr>Clue #1</vt:lpstr>
      <vt:lpstr>Clue #2</vt:lpstr>
      <vt:lpstr>Clue #3</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"WHATDUNIT?" The Great Depression Mystery</dc:title>
  <dc:creator>Patrick</dc:creator>
  <cp:lastModifiedBy>Patrick</cp:lastModifiedBy>
  <cp:revision>1</cp:revision>
  <dcterms:created xsi:type="dcterms:W3CDTF">2012-11-11T04:40:46Z</dcterms:created>
  <dcterms:modified xsi:type="dcterms:W3CDTF">2012-11-11T05:04:37Z</dcterms:modified>
</cp:coreProperties>
</file>