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3CCAE2-DB72-47EB-B95B-4E53EC0174C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283037-7936-4EA2-BD59-DB97FDD9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5: WWI and the Western &amp; Eastern Fronts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2: </a:t>
            </a:r>
            <a:r>
              <a:rPr lang="en-US" dirty="0" smtClean="0"/>
              <a:t>World War </a:t>
            </a:r>
            <a:r>
              <a:rPr lang="en-US" dirty="0" smtClean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Trench </a:t>
            </a:r>
            <a:r>
              <a:rPr lang="en-US" dirty="0" smtClean="0"/>
              <a:t>lines Characteristics cont.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dirty="0" smtClean="0"/>
              <a:t>ats </a:t>
            </a:r>
            <a:r>
              <a:rPr lang="en-US" dirty="0" smtClean="0"/>
              <a:t>and vermin were found in abundance</a:t>
            </a:r>
          </a:p>
          <a:p>
            <a:r>
              <a:rPr lang="en-US" dirty="0" smtClean="0"/>
              <a:t>T</a:t>
            </a:r>
            <a:r>
              <a:rPr lang="en-US" dirty="0" smtClean="0"/>
              <a:t>renches </a:t>
            </a:r>
            <a:r>
              <a:rPr lang="en-US" dirty="0" smtClean="0"/>
              <a:t>were separated by about 275 yards of </a:t>
            </a:r>
            <a:r>
              <a:rPr lang="en-US" dirty="0" smtClean="0"/>
              <a:t>no-man’s land</a:t>
            </a:r>
            <a:r>
              <a:rPr lang="en-US" dirty="0" smtClean="0"/>
              <a:t>. In some areas, no-man’s land was narrower.</a:t>
            </a:r>
          </a:p>
          <a:p>
            <a:r>
              <a:rPr lang="en-US" dirty="0" smtClean="0"/>
              <a:t>L</a:t>
            </a:r>
            <a:r>
              <a:rPr lang="en-US" dirty="0" smtClean="0"/>
              <a:t>ife </a:t>
            </a:r>
            <a:r>
              <a:rPr lang="en-US" dirty="0" smtClean="0"/>
              <a:t>in the trenches included a lot of boredom, but </a:t>
            </a:r>
            <a:r>
              <a:rPr lang="en-US" dirty="0" smtClean="0"/>
              <a:t>also short </a:t>
            </a:r>
            <a:r>
              <a:rPr lang="en-US" dirty="0" smtClean="0"/>
              <a:t>moments of absolute horror.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217075"/>
            <a:ext cx="7772400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Robert Graves remarked in his book, </a:t>
            </a:r>
            <a:r>
              <a:rPr lang="en-US" i="1" dirty="0" smtClean="0"/>
              <a:t>Goodbye to All That: "Rats came up from </a:t>
            </a:r>
            <a:r>
              <a:rPr lang="en-US" i="1" dirty="0" smtClean="0"/>
              <a:t>the </a:t>
            </a:r>
            <a:r>
              <a:rPr lang="en-US" dirty="0" smtClean="0"/>
              <a:t>canal</a:t>
            </a:r>
            <a:r>
              <a:rPr lang="en-US" dirty="0" smtClean="0"/>
              <a:t>, fed on the plentiful corpses, and multiplied exceedingly. While I stayed </a:t>
            </a:r>
            <a:r>
              <a:rPr lang="en-US" dirty="0" smtClean="0"/>
              <a:t>here with </a:t>
            </a:r>
            <a:r>
              <a:rPr lang="en-US" dirty="0" smtClean="0"/>
              <a:t>the Welch, a new officer joined the company and, in token of welcome, </a:t>
            </a:r>
            <a:r>
              <a:rPr lang="en-US" dirty="0" smtClean="0"/>
              <a:t>was given </a:t>
            </a:r>
            <a:r>
              <a:rPr lang="en-US" dirty="0" smtClean="0"/>
              <a:t>a dug-out containing a spring-bed. When he turned in that night he heard </a:t>
            </a:r>
            <a:r>
              <a:rPr lang="en-US" dirty="0" smtClean="0"/>
              <a:t>a scuffling</a:t>
            </a:r>
            <a:r>
              <a:rPr lang="en-US" dirty="0" smtClean="0"/>
              <a:t>, shone his torch on the bed, and found two rats on his blanket tussling </a:t>
            </a:r>
            <a:r>
              <a:rPr lang="en-US" dirty="0" smtClean="0"/>
              <a:t>for the </a:t>
            </a:r>
            <a:r>
              <a:rPr lang="en-US" dirty="0" smtClean="0"/>
              <a:t>possession of a severed hand." - http://</a:t>
            </a:r>
            <a:r>
              <a:rPr lang="en-US" dirty="0" smtClean="0"/>
              <a:t>www.spartacus.schoolnet.co.uk/FWWrats.htm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26005"/>
            <a:ext cx="7772400" cy="58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rimacy </a:t>
            </a:r>
            <a:r>
              <a:rPr lang="en-US" dirty="0" smtClean="0"/>
              <a:t>of </a:t>
            </a:r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assive </a:t>
            </a:r>
            <a:r>
              <a:rPr lang="en-US" dirty="0" smtClean="0"/>
              <a:t>artillery barrage would be used with the intent </a:t>
            </a:r>
            <a:r>
              <a:rPr lang="en-US" dirty="0" smtClean="0"/>
              <a:t>of damaging </a:t>
            </a:r>
            <a:r>
              <a:rPr lang="en-US" dirty="0" smtClean="0"/>
              <a:t>the enemy and making attack easier.</a:t>
            </a:r>
          </a:p>
          <a:p>
            <a:r>
              <a:rPr lang="en-US" dirty="0" smtClean="0"/>
              <a:t>A</a:t>
            </a:r>
            <a:r>
              <a:rPr lang="en-US" dirty="0" smtClean="0"/>
              <a:t>rtillery </a:t>
            </a:r>
            <a:r>
              <a:rPr lang="en-US" dirty="0" smtClean="0"/>
              <a:t>barrage led to the loss of </a:t>
            </a:r>
            <a:r>
              <a:rPr lang="en-US" dirty="0" smtClean="0"/>
              <a:t>surprise</a:t>
            </a:r>
          </a:p>
          <a:p>
            <a:r>
              <a:rPr lang="en-US" dirty="0" smtClean="0"/>
              <a:t>A</a:t>
            </a:r>
            <a:r>
              <a:rPr lang="en-US" dirty="0" smtClean="0"/>
              <a:t>fter </a:t>
            </a:r>
            <a:r>
              <a:rPr lang="en-US" dirty="0" smtClean="0"/>
              <a:t>the barrage, attacking </a:t>
            </a:r>
            <a:r>
              <a:rPr lang="en-US" dirty="0" smtClean="0"/>
              <a:t>troops would </a:t>
            </a:r>
            <a:r>
              <a:rPr lang="en-US" dirty="0" smtClean="0"/>
              <a:t>go “over the top” </a:t>
            </a:r>
            <a:r>
              <a:rPr lang="en-US" dirty="0" smtClean="0"/>
              <a:t>with fixed </a:t>
            </a:r>
            <a:r>
              <a:rPr lang="en-US" dirty="0" smtClean="0"/>
              <a:t>bayonets and </a:t>
            </a:r>
            <a:r>
              <a:rPr lang="en-US" dirty="0" smtClean="0"/>
              <a:t>advance through </a:t>
            </a:r>
            <a:r>
              <a:rPr lang="en-US" dirty="0" smtClean="0"/>
              <a:t>no-man’s land and </a:t>
            </a:r>
            <a:r>
              <a:rPr lang="en-US" dirty="0" smtClean="0"/>
              <a:t>into enemy </a:t>
            </a:r>
            <a:r>
              <a:rPr lang="en-US" dirty="0" smtClean="0"/>
              <a:t>trenches</a:t>
            </a:r>
          </a:p>
          <a:p>
            <a:r>
              <a:rPr lang="en-US" dirty="0" smtClean="0"/>
              <a:t>A</a:t>
            </a:r>
            <a:r>
              <a:rPr lang="en-US" dirty="0" smtClean="0"/>
              <a:t>s </a:t>
            </a:r>
            <a:r>
              <a:rPr lang="en-US" dirty="0" smtClean="0"/>
              <a:t>the barrage had torn up </a:t>
            </a:r>
            <a:r>
              <a:rPr lang="en-US" dirty="0" smtClean="0"/>
              <a:t>the ground</a:t>
            </a:r>
            <a:r>
              <a:rPr lang="en-US" dirty="0" smtClean="0"/>
              <a:t>, it was difficult to </a:t>
            </a:r>
            <a:r>
              <a:rPr lang="en-US" dirty="0" smtClean="0"/>
              <a:t>advance and </a:t>
            </a:r>
            <a:r>
              <a:rPr lang="en-US" dirty="0" smtClean="0"/>
              <a:t>easy to get lost.</a:t>
            </a:r>
          </a:p>
          <a:p>
            <a:r>
              <a:rPr lang="en-US" dirty="0" smtClean="0"/>
              <a:t>Barrages </a:t>
            </a:r>
            <a:r>
              <a:rPr lang="en-US" dirty="0" smtClean="0"/>
              <a:t>rarely worked: wire remained uncut, defenders waited </a:t>
            </a:r>
            <a:r>
              <a:rPr lang="en-US" dirty="0" smtClean="0"/>
              <a:t>in the </a:t>
            </a:r>
            <a:r>
              <a:rPr lang="en-US" dirty="0" smtClean="0"/>
              <a:t>safety of deep bunkers. German machine gunners could be </a:t>
            </a:r>
            <a:r>
              <a:rPr lang="en-US" dirty="0" smtClean="0"/>
              <a:t>back in </a:t>
            </a:r>
            <a:r>
              <a:rPr lang="en-US" dirty="0" smtClean="0"/>
              <a:t>position in three minutes at the Somme.</a:t>
            </a:r>
          </a:p>
          <a:p>
            <a:r>
              <a:rPr lang="en-US" dirty="0" smtClean="0"/>
              <a:t>Defenders </a:t>
            </a:r>
            <a:r>
              <a:rPr lang="en-US" dirty="0" smtClean="0"/>
              <a:t>could use railways to </a:t>
            </a:r>
            <a:r>
              <a:rPr lang="en-US" dirty="0" smtClean="0"/>
              <a:t>move up </a:t>
            </a:r>
            <a:r>
              <a:rPr lang="en-US" dirty="0" smtClean="0"/>
              <a:t>reinforcements, but attackers had </a:t>
            </a:r>
            <a:r>
              <a:rPr lang="en-US" dirty="0" smtClean="0"/>
              <a:t>to advance </a:t>
            </a:r>
            <a:r>
              <a:rPr lang="en-US" dirty="0" smtClean="0"/>
              <a:t>slowly on foot.</a:t>
            </a:r>
          </a:p>
          <a:p>
            <a:r>
              <a:rPr lang="en-US" dirty="0" smtClean="0"/>
              <a:t>AJP </a:t>
            </a:r>
            <a:r>
              <a:rPr lang="en-US" dirty="0" smtClean="0"/>
              <a:t>Taylor: “</a:t>
            </a:r>
            <a:r>
              <a:rPr lang="en-US" dirty="0" err="1" smtClean="0"/>
              <a:t>defence</a:t>
            </a:r>
            <a:r>
              <a:rPr lang="en-US" dirty="0" smtClean="0"/>
              <a:t> was mechanized, attack was not.”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283" t="17708" r="27379" b="11458"/>
          <a:stretch>
            <a:fillRect/>
          </a:stretch>
        </p:blipFill>
        <p:spPr bwMode="auto">
          <a:xfrm>
            <a:off x="838200" y="-4119"/>
            <a:ext cx="7467600" cy="68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Battles of </a:t>
            </a:r>
            <a:r>
              <a:rPr lang="en-US" dirty="0" smtClean="0"/>
              <a:t>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attles </a:t>
            </a:r>
            <a:r>
              <a:rPr lang="en-US" dirty="0" smtClean="0"/>
              <a:t>on the western front showed the senseless mass death </a:t>
            </a:r>
            <a:r>
              <a:rPr lang="en-US" dirty="0" smtClean="0"/>
              <a:t>of the </a:t>
            </a:r>
            <a:r>
              <a:rPr lang="en-US" dirty="0" smtClean="0"/>
              <a:t>Great War</a:t>
            </a:r>
          </a:p>
          <a:p>
            <a:pPr lvl="1"/>
            <a:r>
              <a:rPr lang="en-US" dirty="0" smtClean="0"/>
              <a:t>Verdun</a:t>
            </a:r>
            <a:r>
              <a:rPr lang="en-US" dirty="0" smtClean="0"/>
              <a:t>, 1916: </a:t>
            </a:r>
            <a:r>
              <a:rPr lang="en-US" dirty="0" smtClean="0"/>
              <a:t>700,000 </a:t>
            </a:r>
            <a:r>
              <a:rPr lang="en-US" dirty="0" smtClean="0"/>
              <a:t>French and German casualties </a:t>
            </a:r>
            <a:r>
              <a:rPr lang="en-US" dirty="0" smtClean="0"/>
              <a:t>with 300,000 </a:t>
            </a:r>
            <a:r>
              <a:rPr lang="en-US" dirty="0" smtClean="0"/>
              <a:t>dead (one dead each minute)</a:t>
            </a:r>
          </a:p>
          <a:p>
            <a:pPr lvl="1"/>
            <a:r>
              <a:rPr lang="en-US" dirty="0" smtClean="0"/>
              <a:t>Somme</a:t>
            </a:r>
            <a:r>
              <a:rPr lang="en-US" dirty="0" smtClean="0"/>
              <a:t>, 1916: </a:t>
            </a:r>
            <a:r>
              <a:rPr lang="en-US" dirty="0" smtClean="0"/>
              <a:t>400,000 </a:t>
            </a:r>
            <a:r>
              <a:rPr lang="en-US" dirty="0" smtClean="0"/>
              <a:t>British casualties</a:t>
            </a:r>
          </a:p>
          <a:p>
            <a:pPr lvl="1"/>
            <a:r>
              <a:rPr lang="en-US" dirty="0" err="1" smtClean="0"/>
              <a:t>Passchendaele</a:t>
            </a:r>
            <a:r>
              <a:rPr lang="en-US" dirty="0" smtClean="0"/>
              <a:t>, 1917: </a:t>
            </a:r>
            <a:r>
              <a:rPr lang="en-US" dirty="0" smtClean="0"/>
              <a:t>325,000 </a:t>
            </a:r>
            <a:r>
              <a:rPr lang="en-US" dirty="0" smtClean="0"/>
              <a:t>British casualties</a:t>
            </a:r>
          </a:p>
          <a:p>
            <a:r>
              <a:rPr lang="en-US" dirty="0" smtClean="0"/>
              <a:t>H</a:t>
            </a:r>
            <a:r>
              <a:rPr lang="en-US" dirty="0" smtClean="0"/>
              <a:t>astened </a:t>
            </a:r>
            <a:r>
              <a:rPr lang="en-US" dirty="0" smtClean="0"/>
              <a:t>the search for ways of breaking the deadlock </a:t>
            </a:r>
            <a:r>
              <a:rPr lang="en-US" dirty="0" smtClean="0"/>
              <a:t>through technology</a:t>
            </a:r>
            <a:r>
              <a:rPr lang="en-US" dirty="0" smtClean="0"/>
              <a:t>, opening other fronts, etc.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283" t="16667" r="27379" b="12500"/>
          <a:stretch>
            <a:fillRect/>
          </a:stretch>
        </p:blipFill>
        <p:spPr bwMode="auto">
          <a:xfrm>
            <a:off x="838200" y="-4119"/>
            <a:ext cx="7467600" cy="68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Eastern </a:t>
            </a:r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“Unknown </a:t>
            </a:r>
            <a:r>
              <a:rPr lang="en-US" dirty="0" smtClean="0"/>
              <a:t>War” – title of </a:t>
            </a:r>
            <a:r>
              <a:rPr lang="en-US" dirty="0" smtClean="0"/>
              <a:t>Winston Churchill </a:t>
            </a:r>
            <a:r>
              <a:rPr lang="en-US" dirty="0" smtClean="0"/>
              <a:t>1931 history of the Eastern Front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iffered </a:t>
            </a:r>
            <a:r>
              <a:rPr lang="en-US" dirty="0" smtClean="0"/>
              <a:t>from the Western </a:t>
            </a:r>
            <a:r>
              <a:rPr lang="en-US" dirty="0" smtClean="0"/>
              <a:t>Front with </a:t>
            </a:r>
            <a:r>
              <a:rPr lang="en-US" dirty="0" smtClean="0"/>
              <a:t>its greater mobility and </a:t>
            </a:r>
            <a:r>
              <a:rPr lang="en-US" dirty="0" smtClean="0"/>
              <a:t>its outcome</a:t>
            </a:r>
            <a:endParaRPr lang="en-US" dirty="0" smtClean="0"/>
          </a:p>
          <a:p>
            <a:r>
              <a:rPr lang="en-US" dirty="0" smtClean="0"/>
              <a:t>Russian </a:t>
            </a:r>
            <a:r>
              <a:rPr lang="en-US" dirty="0" smtClean="0"/>
              <a:t>advance</a:t>
            </a:r>
          </a:p>
          <a:p>
            <a:pPr lvl="1"/>
            <a:r>
              <a:rPr lang="en-US" dirty="0" smtClean="0"/>
              <a:t>Russian </a:t>
            </a:r>
            <a:r>
              <a:rPr lang="en-US" dirty="0" smtClean="0"/>
              <a:t>army moved west into German territory as German </a:t>
            </a:r>
            <a:r>
              <a:rPr lang="en-US" dirty="0" smtClean="0"/>
              <a:t>officials prepared </a:t>
            </a:r>
            <a:r>
              <a:rPr lang="en-US" dirty="0" smtClean="0"/>
              <a:t>to evacuate eastern Prussia</a:t>
            </a:r>
          </a:p>
          <a:p>
            <a:pPr lvl="1"/>
            <a:r>
              <a:rPr lang="en-US" dirty="0" smtClean="0"/>
              <a:t>Germany </a:t>
            </a:r>
            <a:r>
              <a:rPr lang="en-US" dirty="0" smtClean="0"/>
              <a:t>sent Colonel-General Paul von Hindenburg and Chief </a:t>
            </a:r>
            <a:r>
              <a:rPr lang="en-US" dirty="0" smtClean="0"/>
              <a:t>of Staff </a:t>
            </a:r>
            <a:r>
              <a:rPr lang="en-US" dirty="0" smtClean="0"/>
              <a:t>Major-General Erich Ludendorff to the eastern front.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Eastern </a:t>
            </a:r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Tannenberg</a:t>
            </a:r>
            <a:endParaRPr lang="en-US" dirty="0" smtClean="0"/>
          </a:p>
          <a:p>
            <a:pPr lvl="1"/>
            <a:r>
              <a:rPr lang="en-US" dirty="0" smtClean="0"/>
              <a:t>German </a:t>
            </a:r>
            <a:r>
              <a:rPr lang="en-US" dirty="0" smtClean="0"/>
              <a:t>forces intercepted Russian wireless messages, </a:t>
            </a:r>
            <a:r>
              <a:rPr lang="en-US" dirty="0" smtClean="0"/>
              <a:t>giving valuable </a:t>
            </a:r>
            <a:r>
              <a:rPr lang="en-US" dirty="0" smtClean="0"/>
              <a:t>clues to Russian plans.</a:t>
            </a:r>
          </a:p>
          <a:p>
            <a:pPr lvl="1"/>
            <a:r>
              <a:rPr lang="en-US" dirty="0" smtClean="0"/>
              <a:t>German </a:t>
            </a:r>
            <a:r>
              <a:rPr lang="en-US" dirty="0" smtClean="0"/>
              <a:t>forces were able to surround the Russian army </a:t>
            </a:r>
            <a:r>
              <a:rPr lang="en-US" dirty="0" smtClean="0"/>
              <a:t>and beat </a:t>
            </a:r>
            <a:r>
              <a:rPr lang="en-US" dirty="0" smtClean="0"/>
              <a:t>it.</a:t>
            </a:r>
          </a:p>
          <a:p>
            <a:pPr lvl="1"/>
            <a:r>
              <a:rPr lang="en-US" dirty="0" smtClean="0"/>
              <a:t>Russian </a:t>
            </a:r>
            <a:r>
              <a:rPr lang="en-US" dirty="0" smtClean="0"/>
              <a:t>General </a:t>
            </a:r>
            <a:r>
              <a:rPr lang="en-US" dirty="0" err="1" smtClean="0"/>
              <a:t>Samsonov</a:t>
            </a:r>
            <a:r>
              <a:rPr lang="en-US" dirty="0" smtClean="0"/>
              <a:t> shot himself in despair.</a:t>
            </a:r>
          </a:p>
          <a:p>
            <a:pPr lvl="1"/>
            <a:r>
              <a:rPr lang="en-US" dirty="0" smtClean="0"/>
              <a:t>Germany </a:t>
            </a:r>
            <a:r>
              <a:rPr lang="en-US" dirty="0" smtClean="0"/>
              <a:t>won again against the second Russian army at </a:t>
            </a:r>
            <a:r>
              <a:rPr lang="en-US" dirty="0" smtClean="0"/>
              <a:t>the </a:t>
            </a:r>
            <a:r>
              <a:rPr lang="en-US" dirty="0" err="1" smtClean="0"/>
              <a:t>Masurian</a:t>
            </a:r>
            <a:r>
              <a:rPr lang="en-US" dirty="0" smtClean="0"/>
              <a:t> </a:t>
            </a:r>
            <a:r>
              <a:rPr lang="en-US" dirty="0" smtClean="0"/>
              <a:t>Lakes</a:t>
            </a:r>
          </a:p>
          <a:p>
            <a:r>
              <a:rPr lang="en-US" dirty="0" smtClean="0"/>
              <a:t>German </a:t>
            </a:r>
            <a:r>
              <a:rPr lang="en-US" dirty="0" smtClean="0"/>
              <a:t>advance</a:t>
            </a:r>
          </a:p>
          <a:p>
            <a:pPr lvl="1"/>
            <a:r>
              <a:rPr lang="en-US" dirty="0" smtClean="0"/>
              <a:t>Pushed </a:t>
            </a:r>
            <a:r>
              <a:rPr lang="en-US" dirty="0" smtClean="0"/>
              <a:t>Russian armies back 300 miles before the </a:t>
            </a:r>
            <a:r>
              <a:rPr lang="en-US" dirty="0" smtClean="0"/>
              <a:t>front stabilized </a:t>
            </a:r>
            <a:r>
              <a:rPr lang="en-US" dirty="0" smtClean="0"/>
              <a:t>again, conquering present day Poland, Latvia, </a:t>
            </a:r>
            <a:r>
              <a:rPr lang="en-US" dirty="0" smtClean="0"/>
              <a:t>and Lithuania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Russians </a:t>
            </a:r>
            <a:r>
              <a:rPr lang="en-US" dirty="0" smtClean="0"/>
              <a:t>were almost out of the war with 2.5 </a:t>
            </a:r>
            <a:r>
              <a:rPr lang="en-US" dirty="0" smtClean="0"/>
              <a:t>million casualties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Tsar </a:t>
            </a:r>
            <a:r>
              <a:rPr lang="en-US" dirty="0" smtClean="0"/>
              <a:t>Nicholas II took control of the Russian army and </a:t>
            </a:r>
            <a:r>
              <a:rPr lang="en-US" dirty="0" smtClean="0"/>
              <a:t>thus would </a:t>
            </a:r>
            <a:r>
              <a:rPr lang="en-US" dirty="0" smtClean="0"/>
              <a:t>be personally blamed for any failures. (Sept. 5, 1915)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Eastern </a:t>
            </a:r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Brusilov</a:t>
            </a:r>
            <a:r>
              <a:rPr lang="en-US" dirty="0" smtClean="0"/>
              <a:t> </a:t>
            </a:r>
            <a:r>
              <a:rPr lang="en-US" dirty="0" smtClean="0"/>
              <a:t>Offensive</a:t>
            </a:r>
          </a:p>
          <a:p>
            <a:pPr lvl="1"/>
            <a:r>
              <a:rPr lang="en-US" dirty="0" smtClean="0"/>
              <a:t>Last </a:t>
            </a:r>
            <a:r>
              <a:rPr lang="en-US" dirty="0" smtClean="0"/>
              <a:t>Russian offensive directed at Austria-Hungary</a:t>
            </a:r>
          </a:p>
          <a:p>
            <a:pPr lvl="1"/>
            <a:r>
              <a:rPr lang="en-US" dirty="0" smtClean="0"/>
              <a:t>Russia </a:t>
            </a:r>
            <a:r>
              <a:rPr lang="en-US" dirty="0" smtClean="0"/>
              <a:t>took </a:t>
            </a:r>
            <a:r>
              <a:rPr lang="en-US" dirty="0" smtClean="0"/>
              <a:t>250,000 </a:t>
            </a:r>
            <a:r>
              <a:rPr lang="en-US" dirty="0" smtClean="0"/>
              <a:t>Austria-Hungarians prisoners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success led Romania to join the Triple Entente.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Brusilov</a:t>
            </a:r>
            <a:r>
              <a:rPr lang="en-US" dirty="0" smtClean="0"/>
              <a:t> offensive broke down because he did not </a:t>
            </a:r>
            <a:r>
              <a:rPr lang="en-US" dirty="0" smtClean="0"/>
              <a:t>receive enough </a:t>
            </a:r>
            <a:r>
              <a:rPr lang="en-US" dirty="0" smtClean="0"/>
              <a:t>support from the north (had 1 million casualties.)</a:t>
            </a:r>
          </a:p>
          <a:p>
            <a:pPr lvl="1"/>
            <a:r>
              <a:rPr lang="en-US" dirty="0" smtClean="0"/>
              <a:t>The Russian </a:t>
            </a:r>
            <a:r>
              <a:rPr lang="en-US" dirty="0" smtClean="0"/>
              <a:t>army was in disintegration and by March, </a:t>
            </a:r>
            <a:r>
              <a:rPr lang="en-US" dirty="0" smtClean="0"/>
              <a:t>1917 Russia </a:t>
            </a:r>
            <a:r>
              <a:rPr lang="en-US" dirty="0" smtClean="0"/>
              <a:t>was experiencing revolution at home.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Eastern </a:t>
            </a:r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</a:t>
            </a:r>
            <a:r>
              <a:rPr lang="en-US" dirty="0" smtClean="0"/>
              <a:t>of Brest </a:t>
            </a:r>
            <a:r>
              <a:rPr lang="en-US" dirty="0" err="1" smtClean="0"/>
              <a:t>Litovsk</a:t>
            </a:r>
            <a:r>
              <a:rPr lang="en-US" dirty="0" smtClean="0"/>
              <a:t> (March </a:t>
            </a:r>
            <a:r>
              <a:rPr lang="en-US" dirty="0" smtClean="0"/>
              <a:t>3, 1918)</a:t>
            </a:r>
          </a:p>
          <a:p>
            <a:pPr lvl="1"/>
            <a:r>
              <a:rPr lang="en-US" dirty="0" smtClean="0"/>
              <a:t>Russia </a:t>
            </a:r>
            <a:r>
              <a:rPr lang="en-US" dirty="0" smtClean="0"/>
              <a:t>was forced </a:t>
            </a:r>
            <a:r>
              <a:rPr lang="en-US" dirty="0" smtClean="0"/>
              <a:t>to sign </a:t>
            </a:r>
            <a:r>
              <a:rPr lang="en-US" dirty="0" smtClean="0"/>
              <a:t>this peace treaty</a:t>
            </a:r>
          </a:p>
          <a:p>
            <a:pPr lvl="1"/>
            <a:r>
              <a:rPr lang="en-US" dirty="0" smtClean="0"/>
              <a:t>Russia </a:t>
            </a:r>
            <a:r>
              <a:rPr lang="en-US" dirty="0" smtClean="0"/>
              <a:t>lost 1/3 </a:t>
            </a:r>
            <a:r>
              <a:rPr lang="en-US" dirty="0" smtClean="0"/>
              <a:t>of its </a:t>
            </a:r>
            <a:r>
              <a:rPr lang="en-US" dirty="0" smtClean="0"/>
              <a:t>European land</a:t>
            </a:r>
            <a:r>
              <a:rPr lang="en-US" dirty="0" smtClean="0"/>
              <a:t>; ½ </a:t>
            </a:r>
            <a:r>
              <a:rPr lang="en-US" dirty="0" smtClean="0"/>
              <a:t>of its </a:t>
            </a:r>
            <a:r>
              <a:rPr lang="en-US" dirty="0" smtClean="0"/>
              <a:t>industrial capacity</a:t>
            </a:r>
            <a:r>
              <a:rPr lang="en-US" dirty="0" smtClean="0"/>
              <a:t>; the loss </a:t>
            </a:r>
            <a:r>
              <a:rPr lang="en-US" dirty="0" smtClean="0"/>
              <a:t>of Ukraine’s </a:t>
            </a:r>
            <a:r>
              <a:rPr lang="en-US" dirty="0" smtClean="0"/>
              <a:t>grain </a:t>
            </a:r>
            <a:r>
              <a:rPr lang="en-US" dirty="0" smtClean="0"/>
              <a:t>was also </a:t>
            </a:r>
            <a:r>
              <a:rPr lang="en-US" dirty="0" smtClean="0"/>
              <a:t>harsh.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7728"/>
            <a:ext cx="4410075" cy="42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Deadlock on the Western </a:t>
            </a:r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Failure of the Plans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</a:p>
          <a:p>
            <a:pPr lvl="2"/>
            <a:r>
              <a:rPr lang="en-US" dirty="0" smtClean="0"/>
              <a:t>Background</a:t>
            </a:r>
            <a:endParaRPr lang="en-US" dirty="0" smtClean="0"/>
          </a:p>
          <a:p>
            <a:pPr lvl="3"/>
            <a:r>
              <a:rPr lang="en-US" dirty="0" smtClean="0"/>
              <a:t>Created </a:t>
            </a:r>
            <a:r>
              <a:rPr lang="en-US" dirty="0" smtClean="0"/>
              <a:t>by General von </a:t>
            </a:r>
            <a:r>
              <a:rPr lang="en-US" dirty="0" err="1" smtClean="0"/>
              <a:t>Schlieffen</a:t>
            </a:r>
            <a:r>
              <a:rPr lang="en-US" dirty="0" smtClean="0"/>
              <a:t> in 1905</a:t>
            </a:r>
          </a:p>
          <a:p>
            <a:pPr lvl="3"/>
            <a:r>
              <a:rPr lang="en-US" dirty="0" smtClean="0"/>
              <a:t>Assumptions</a:t>
            </a:r>
            <a:endParaRPr lang="en-US" dirty="0" smtClean="0"/>
          </a:p>
          <a:p>
            <a:pPr lvl="4"/>
            <a:r>
              <a:rPr lang="en-US" dirty="0" smtClean="0"/>
              <a:t>war </a:t>
            </a:r>
            <a:r>
              <a:rPr lang="en-US" dirty="0" smtClean="0"/>
              <a:t>would be on two fronts against France and Russia</a:t>
            </a:r>
          </a:p>
          <a:p>
            <a:pPr lvl="4"/>
            <a:r>
              <a:rPr lang="en-US" dirty="0" smtClean="0"/>
              <a:t>Russia </a:t>
            </a:r>
            <a:r>
              <a:rPr lang="en-US" dirty="0" smtClean="0"/>
              <a:t>would be slow to mobilize</a:t>
            </a:r>
          </a:p>
          <a:p>
            <a:pPr lvl="4"/>
            <a:r>
              <a:rPr lang="en-US" dirty="0" smtClean="0"/>
              <a:t>Britain </a:t>
            </a:r>
            <a:r>
              <a:rPr lang="en-US" dirty="0" smtClean="0"/>
              <a:t>would remain neutral</a:t>
            </a:r>
          </a:p>
          <a:p>
            <a:pPr lvl="3"/>
            <a:r>
              <a:rPr lang="en-US" dirty="0" smtClean="0"/>
              <a:t>Based </a:t>
            </a:r>
            <a:r>
              <a:rPr lang="en-US" dirty="0" smtClean="0"/>
              <a:t>on the use of railways to move troops</a:t>
            </a:r>
          </a:p>
          <a:p>
            <a:pPr lvl="2"/>
            <a:r>
              <a:rPr lang="en-US" dirty="0" smtClean="0"/>
              <a:t>Plan’s </a:t>
            </a:r>
            <a:r>
              <a:rPr lang="en-US" dirty="0" smtClean="0"/>
              <a:t>Design</a:t>
            </a:r>
          </a:p>
          <a:p>
            <a:pPr lvl="3"/>
            <a:r>
              <a:rPr lang="en-US" dirty="0" smtClean="0"/>
              <a:t>S</a:t>
            </a:r>
            <a:r>
              <a:rPr lang="en-US" dirty="0" smtClean="0"/>
              <a:t>wift </a:t>
            </a:r>
            <a:r>
              <a:rPr lang="en-US" dirty="0" smtClean="0"/>
              <a:t>knock-out blow to France in the west through </a:t>
            </a:r>
            <a:r>
              <a:rPr lang="en-US" dirty="0" smtClean="0"/>
              <a:t>neutral Holland</a:t>
            </a:r>
            <a:r>
              <a:rPr lang="en-US" dirty="0" smtClean="0"/>
              <a:t>, Belgium and Luxembourg</a:t>
            </a:r>
          </a:p>
          <a:p>
            <a:pPr lvl="3"/>
            <a:r>
              <a:rPr lang="en-US" dirty="0" smtClean="0"/>
              <a:t>Capture </a:t>
            </a:r>
            <a:r>
              <a:rPr lang="en-US" dirty="0" smtClean="0"/>
              <a:t>of Paris</a:t>
            </a:r>
          </a:p>
          <a:p>
            <a:pPr lvl="3"/>
            <a:r>
              <a:rPr lang="en-US" dirty="0" smtClean="0"/>
              <a:t>Encirclement </a:t>
            </a:r>
            <a:r>
              <a:rPr lang="en-US" dirty="0" smtClean="0"/>
              <a:t>of French armies attacking Alsace-Lorraine</a:t>
            </a:r>
          </a:p>
          <a:p>
            <a:pPr lvl="3"/>
            <a:r>
              <a:rPr lang="en-US" dirty="0" smtClean="0"/>
              <a:t>Defeat </a:t>
            </a:r>
            <a:r>
              <a:rPr lang="en-US" dirty="0" smtClean="0"/>
              <a:t>of France within six </a:t>
            </a:r>
            <a:r>
              <a:rPr lang="en-US" dirty="0" smtClean="0"/>
              <a:t>weeks.</a:t>
            </a:r>
          </a:p>
          <a:p>
            <a:pPr lvl="3"/>
            <a:r>
              <a:rPr lang="en-US" dirty="0" smtClean="0"/>
              <a:t>Transfer </a:t>
            </a:r>
            <a:r>
              <a:rPr lang="en-US" dirty="0" smtClean="0"/>
              <a:t>of German troops east to fight Russia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Failure </a:t>
            </a:r>
            <a:r>
              <a:rPr lang="en-US" dirty="0" smtClean="0"/>
              <a:t>of </a:t>
            </a:r>
            <a:r>
              <a:rPr lang="en-US" dirty="0" err="1" smtClean="0"/>
              <a:t>Schlieffen</a:t>
            </a:r>
            <a:r>
              <a:rPr lang="en-US" dirty="0" smtClean="0"/>
              <a:t> Plan and the stalemate</a:t>
            </a:r>
          </a:p>
          <a:p>
            <a:pPr lvl="1"/>
            <a:r>
              <a:rPr lang="en-US" dirty="0" smtClean="0"/>
              <a:t>British </a:t>
            </a:r>
            <a:r>
              <a:rPr lang="en-US" dirty="0" smtClean="0"/>
              <a:t>Expeditionary Force of 120 000 soldiers lands in France </a:t>
            </a:r>
            <a:r>
              <a:rPr lang="en-US" dirty="0" smtClean="0"/>
              <a:t>and delays </a:t>
            </a:r>
            <a:r>
              <a:rPr lang="en-US" dirty="0" smtClean="0"/>
              <a:t>the German advance at Mons, </a:t>
            </a:r>
            <a:r>
              <a:rPr lang="en-US" dirty="0" smtClean="0"/>
              <a:t>Belgium.</a:t>
            </a:r>
            <a:endParaRPr lang="en-US" dirty="0" smtClean="0"/>
          </a:p>
          <a:p>
            <a:pPr lvl="1"/>
            <a:r>
              <a:rPr lang="en-US" dirty="0" smtClean="0"/>
              <a:t>Russia </a:t>
            </a:r>
            <a:r>
              <a:rPr lang="en-US" dirty="0" smtClean="0"/>
              <a:t>mobilizes faster than expected and some German </a:t>
            </a:r>
            <a:r>
              <a:rPr lang="en-US" dirty="0" smtClean="0"/>
              <a:t>soldiers are </a:t>
            </a:r>
            <a:r>
              <a:rPr lang="en-US" dirty="0" smtClean="0"/>
              <a:t>withdrawn from Belgium to fight in the east.</a:t>
            </a:r>
          </a:p>
          <a:p>
            <a:pPr lvl="1"/>
            <a:r>
              <a:rPr lang="en-US" dirty="0" smtClean="0"/>
              <a:t>French </a:t>
            </a:r>
            <a:r>
              <a:rPr lang="en-US" dirty="0" smtClean="0"/>
              <a:t>plan to invade Alsace-Lorraine fails and the soldiers </a:t>
            </a:r>
            <a:r>
              <a:rPr lang="en-US" dirty="0" smtClean="0"/>
              <a:t>are sent </a:t>
            </a:r>
            <a:r>
              <a:rPr lang="en-US" dirty="0" smtClean="0"/>
              <a:t>to prevent the German invasion. (known as Plan XVII)</a:t>
            </a:r>
          </a:p>
          <a:p>
            <a:pPr lvl="1"/>
            <a:r>
              <a:rPr lang="en-US" dirty="0" smtClean="0"/>
              <a:t>Because </a:t>
            </a:r>
            <a:r>
              <a:rPr lang="en-US" dirty="0" smtClean="0"/>
              <a:t>of the greater resistance and the withdrawal of soldiers </a:t>
            </a:r>
            <a:r>
              <a:rPr lang="en-US" dirty="0" smtClean="0"/>
              <a:t>to the </a:t>
            </a:r>
            <a:r>
              <a:rPr lang="en-US" dirty="0" smtClean="0"/>
              <a:t>eastern front, Germany changes its plan to go east of Paris </a:t>
            </a:r>
            <a:r>
              <a:rPr lang="en-US" dirty="0" smtClean="0"/>
              <a:t>rather than </a:t>
            </a:r>
            <a:r>
              <a:rPr lang="en-US" dirty="0" smtClean="0"/>
              <a:t>west making it less effective.</a:t>
            </a:r>
          </a:p>
          <a:p>
            <a:pPr lvl="1"/>
            <a:r>
              <a:rPr lang="en-US" dirty="0" smtClean="0"/>
              <a:t>French </a:t>
            </a:r>
            <a:r>
              <a:rPr lang="en-US" dirty="0" smtClean="0"/>
              <a:t>and British troops stop the German advance at the </a:t>
            </a:r>
            <a:r>
              <a:rPr lang="en-US" dirty="0" smtClean="0"/>
              <a:t>River Marne </a:t>
            </a:r>
            <a:r>
              <a:rPr lang="en-US" dirty="0" smtClean="0"/>
              <a:t>and the Germans retreat 60 </a:t>
            </a:r>
            <a:r>
              <a:rPr lang="en-US" dirty="0" err="1" smtClean="0"/>
              <a:t>kms</a:t>
            </a:r>
            <a:r>
              <a:rPr lang="en-US" dirty="0" smtClean="0"/>
              <a:t> and build trenches.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/>
              <a:t>sides race to the sea in an effort to outflank each other.</a:t>
            </a:r>
          </a:p>
          <a:p>
            <a:pPr lvl="1"/>
            <a:r>
              <a:rPr lang="en-US" dirty="0" smtClean="0"/>
              <a:t>Result: Trench systems stretch from the coast of the English </a:t>
            </a:r>
            <a:r>
              <a:rPr lang="en-US" dirty="0" smtClean="0"/>
              <a:t>Channel to </a:t>
            </a:r>
            <a:r>
              <a:rPr lang="en-US" dirty="0" smtClean="0"/>
              <a:t>the border of Switzerland at the end of 1914.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9325"/>
            <a:ext cx="7162800" cy="5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18750" r="27379" b="10417"/>
          <a:stretch>
            <a:fillRect/>
          </a:stretch>
        </p:blipFill>
        <p:spPr bwMode="auto">
          <a:xfrm>
            <a:off x="1295400" y="916432"/>
            <a:ext cx="6553200" cy="59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Marne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3" y="990600"/>
            <a:ext cx="748093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Marne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59394"/>
            <a:ext cx="7315200" cy="58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Failure of the </a:t>
            </a:r>
            <a:r>
              <a:rPr lang="en-US" dirty="0" smtClean="0"/>
              <a:t>Plans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30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 </a:t>
            </a:r>
            <a:r>
              <a:rPr lang="en-US" dirty="0" smtClean="0"/>
              <a:t>XVII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 smtClean="0"/>
              <a:t>to regain the lost territories of Alsace-Lorraine </a:t>
            </a:r>
            <a:r>
              <a:rPr lang="en-US" dirty="0" smtClean="0"/>
              <a:t>and avenging </a:t>
            </a:r>
            <a:r>
              <a:rPr lang="en-US" dirty="0" smtClean="0"/>
              <a:t>the humiliating defeat of 1871.</a:t>
            </a:r>
          </a:p>
          <a:p>
            <a:pPr lvl="1"/>
            <a:r>
              <a:rPr lang="en-US" dirty="0" smtClean="0"/>
              <a:t>Stressed </a:t>
            </a:r>
            <a:r>
              <a:rPr lang="en-US" dirty="0" smtClean="0"/>
              <a:t>the enthusiasm of the offensive spirit </a:t>
            </a:r>
            <a:r>
              <a:rPr lang="en-US" dirty="0" smtClean="0"/>
              <a:t>and underestimated </a:t>
            </a:r>
            <a:r>
              <a:rPr lang="en-US" dirty="0" smtClean="0"/>
              <a:t>German </a:t>
            </a:r>
            <a:r>
              <a:rPr lang="en-US" dirty="0" smtClean="0"/>
              <a:t>defenses, </a:t>
            </a:r>
            <a:r>
              <a:rPr lang="en-US" dirty="0" smtClean="0"/>
              <a:t>which led to its failure.</a:t>
            </a:r>
          </a:p>
          <a:p>
            <a:pPr lvl="1"/>
            <a:r>
              <a:rPr lang="en-US" dirty="0" smtClean="0"/>
              <a:t>Played </a:t>
            </a:r>
            <a:r>
              <a:rPr lang="en-US" dirty="0" smtClean="0"/>
              <a:t>into the </a:t>
            </a:r>
            <a:r>
              <a:rPr lang="en-US" dirty="0" err="1" smtClean="0"/>
              <a:t>Schlieffen</a:t>
            </a:r>
            <a:r>
              <a:rPr lang="en-US" dirty="0" smtClean="0"/>
              <a:t> Plan’s expectations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19487"/>
            <a:ext cx="2538319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33071"/>
            <a:ext cx="2514599" cy="332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of the </a:t>
            </a:r>
            <a:r>
              <a:rPr lang="en-US" dirty="0" smtClean="0"/>
              <a:t>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13248" cy="5178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Trench </a:t>
            </a:r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Characteristics</a:t>
            </a:r>
            <a:endParaRPr lang="en-US" dirty="0" smtClean="0"/>
          </a:p>
          <a:p>
            <a:pPr lvl="2"/>
            <a:r>
              <a:rPr lang="en-US" dirty="0" smtClean="0"/>
              <a:t>Front </a:t>
            </a:r>
            <a:r>
              <a:rPr lang="en-US" dirty="0" smtClean="0"/>
              <a:t>line was </a:t>
            </a:r>
            <a:r>
              <a:rPr lang="en-US" dirty="0" smtClean="0"/>
              <a:t>dug in </a:t>
            </a:r>
            <a:r>
              <a:rPr lang="en-US" dirty="0" smtClean="0"/>
              <a:t>a </a:t>
            </a:r>
            <a:r>
              <a:rPr lang="en-US" dirty="0" err="1" smtClean="0"/>
              <a:t>zig-zag</a:t>
            </a:r>
            <a:r>
              <a:rPr lang="en-US" dirty="0" smtClean="0"/>
              <a:t> pattern</a:t>
            </a:r>
          </a:p>
          <a:p>
            <a:pPr lvl="2"/>
            <a:r>
              <a:rPr lang="en-US" dirty="0" smtClean="0"/>
              <a:t>W</a:t>
            </a:r>
            <a:r>
              <a:rPr lang="en-US" dirty="0" smtClean="0"/>
              <a:t>ooden </a:t>
            </a:r>
            <a:r>
              <a:rPr lang="en-US" dirty="0" smtClean="0"/>
              <a:t>boards </a:t>
            </a:r>
            <a:r>
              <a:rPr lang="en-US" dirty="0" smtClean="0"/>
              <a:t>covered the </a:t>
            </a:r>
            <a:r>
              <a:rPr lang="en-US" dirty="0" smtClean="0"/>
              <a:t>bottom of the trench and </a:t>
            </a:r>
            <a:r>
              <a:rPr lang="en-US" dirty="0" smtClean="0"/>
              <a:t>a “fire </a:t>
            </a:r>
            <a:r>
              <a:rPr lang="en-US" dirty="0" smtClean="0"/>
              <a:t>step” was used </a:t>
            </a:r>
            <a:r>
              <a:rPr lang="en-US" dirty="0" smtClean="0"/>
              <a:t>for observing </a:t>
            </a:r>
            <a:r>
              <a:rPr lang="en-US" dirty="0" smtClean="0"/>
              <a:t>and shooting.</a:t>
            </a:r>
          </a:p>
          <a:p>
            <a:pPr lvl="2"/>
            <a:r>
              <a:rPr lang="en-US" dirty="0" smtClean="0"/>
              <a:t>L</a:t>
            </a:r>
            <a:r>
              <a:rPr lang="en-US" dirty="0" smtClean="0"/>
              <a:t>ines </a:t>
            </a:r>
            <a:r>
              <a:rPr lang="en-US" dirty="0" smtClean="0"/>
              <a:t>included </a:t>
            </a:r>
            <a:r>
              <a:rPr lang="en-US" dirty="0" smtClean="0"/>
              <a:t>machine gun </a:t>
            </a:r>
            <a:r>
              <a:rPr lang="en-US" dirty="0" smtClean="0"/>
              <a:t>nests, mortar batteries, </a:t>
            </a:r>
            <a:r>
              <a:rPr lang="en-US" dirty="0" smtClean="0"/>
              <a:t>and concrete </a:t>
            </a:r>
            <a:r>
              <a:rPr lang="en-US" dirty="0" smtClean="0"/>
              <a:t>pill boxes</a:t>
            </a:r>
          </a:p>
          <a:p>
            <a:pPr lvl="2"/>
            <a:r>
              <a:rPr lang="en-US" dirty="0" smtClean="0"/>
              <a:t>Behind </a:t>
            </a:r>
            <a:r>
              <a:rPr lang="en-US" dirty="0" smtClean="0"/>
              <a:t>the front line </a:t>
            </a:r>
            <a:r>
              <a:rPr lang="en-US" dirty="0" smtClean="0"/>
              <a:t>were many </a:t>
            </a:r>
            <a:r>
              <a:rPr lang="en-US" dirty="0" smtClean="0"/>
              <a:t>other lines: support </a:t>
            </a:r>
            <a:r>
              <a:rPr lang="en-US" dirty="0" smtClean="0"/>
              <a:t>lines, reserve </a:t>
            </a:r>
            <a:r>
              <a:rPr lang="en-US" dirty="0" smtClean="0"/>
              <a:t>lines, and retreat </a:t>
            </a:r>
            <a:r>
              <a:rPr lang="en-US" dirty="0" smtClean="0"/>
              <a:t>lines</a:t>
            </a:r>
          </a:p>
          <a:p>
            <a:pPr lvl="2"/>
            <a:r>
              <a:rPr lang="en-US" sz="2100" dirty="0" smtClean="0"/>
              <a:t>M</a:t>
            </a:r>
            <a:r>
              <a:rPr lang="en-US" sz="2100" dirty="0" smtClean="0"/>
              <a:t>aps </a:t>
            </a:r>
            <a:r>
              <a:rPr lang="en-US" sz="2100" dirty="0" smtClean="0"/>
              <a:t>or guides were required to navigate</a:t>
            </a:r>
          </a:p>
          <a:p>
            <a:pPr lvl="2"/>
            <a:r>
              <a:rPr lang="en-US" sz="2100" dirty="0" smtClean="0"/>
              <a:t>B</a:t>
            </a:r>
            <a:r>
              <a:rPr lang="en-US" sz="2100" dirty="0" smtClean="0"/>
              <a:t>unkers </a:t>
            </a:r>
            <a:r>
              <a:rPr lang="en-US" sz="2100" dirty="0" smtClean="0"/>
              <a:t>were built to house up to a dozen men</a:t>
            </a:r>
          </a:p>
          <a:p>
            <a:pPr lvl="2"/>
            <a:r>
              <a:rPr lang="en-US" sz="2100" dirty="0" smtClean="0"/>
              <a:t>B</a:t>
            </a:r>
            <a:r>
              <a:rPr lang="en-US" sz="2100" dirty="0" smtClean="0"/>
              <a:t>ehind </a:t>
            </a:r>
            <a:r>
              <a:rPr lang="en-US" sz="2100" dirty="0" smtClean="0"/>
              <a:t>the lines were heavy artillery positions</a:t>
            </a:r>
          </a:p>
          <a:p>
            <a:pPr lvl="2"/>
            <a:r>
              <a:rPr lang="en-US" sz="2100" dirty="0" smtClean="0"/>
              <a:t>W</a:t>
            </a:r>
            <a:r>
              <a:rPr lang="en-US" sz="2100" dirty="0" smtClean="0"/>
              <a:t>eather </a:t>
            </a:r>
            <a:r>
              <a:rPr lang="en-US" sz="2100" dirty="0" smtClean="0"/>
              <a:t>made the front line trenches especially wet </a:t>
            </a:r>
            <a:r>
              <a:rPr lang="en-US" sz="2100" dirty="0" smtClean="0"/>
              <a:t>and sometimes </a:t>
            </a:r>
            <a:r>
              <a:rPr lang="en-US" sz="2100" dirty="0" smtClean="0"/>
              <a:t>they were flooded. The mud made it difficult </a:t>
            </a:r>
            <a:r>
              <a:rPr lang="en-US" sz="2100" dirty="0" smtClean="0"/>
              <a:t>to move </a:t>
            </a:r>
            <a:r>
              <a:rPr lang="en-US" sz="2100" dirty="0" smtClean="0"/>
              <a:t>across the landscape.</a:t>
            </a:r>
            <a:endParaRPr lang="en-US" sz="2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960651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540</TotalTime>
  <Words>1094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Unit 2: World War I</vt:lpstr>
      <vt:lpstr>The Deadlock on the Western Front</vt:lpstr>
      <vt:lpstr>The Schlieffen Plan cont.</vt:lpstr>
      <vt:lpstr>The Schlieffen Plan</vt:lpstr>
      <vt:lpstr>The Schlieffen Plan</vt:lpstr>
      <vt:lpstr>Battle of Marne 1914</vt:lpstr>
      <vt:lpstr>Battle of Marne 1914</vt:lpstr>
      <vt:lpstr>The Failure of the Plans cont.</vt:lpstr>
      <vt:lpstr>The World of the Trenches</vt:lpstr>
      <vt:lpstr>Trench lines Characteristics cont.</vt:lpstr>
      <vt:lpstr>Trench Foot</vt:lpstr>
      <vt:lpstr>Primacy of Defense</vt:lpstr>
      <vt:lpstr>Slide 13</vt:lpstr>
      <vt:lpstr>Great Battles of Attrition</vt:lpstr>
      <vt:lpstr>Slide 15</vt:lpstr>
      <vt:lpstr>The Eastern Front</vt:lpstr>
      <vt:lpstr>The Eastern Front</vt:lpstr>
      <vt:lpstr>The Eastern Front</vt:lpstr>
      <vt:lpstr>The Eastern Front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Patrick</cp:lastModifiedBy>
  <cp:revision>2</cp:revision>
  <dcterms:created xsi:type="dcterms:W3CDTF">2012-12-02T04:43:18Z</dcterms:created>
  <dcterms:modified xsi:type="dcterms:W3CDTF">2012-12-04T05:38:03Z</dcterms:modified>
</cp:coreProperties>
</file>