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562B-4D67-4E93-8F62-364F606025CD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8E3ECC-334B-425F-9ED1-527E20DAF4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562B-4D67-4E93-8F62-364F606025CD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E3ECC-334B-425F-9ED1-527E20DAF4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78E3ECC-334B-425F-9ED1-527E20DAF42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562B-4D67-4E93-8F62-364F606025CD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562B-4D67-4E93-8F62-364F606025CD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78E3ECC-334B-425F-9ED1-527E20DAF4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562B-4D67-4E93-8F62-364F606025CD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8E3ECC-334B-425F-9ED1-527E20DAF42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416562B-4D67-4E93-8F62-364F606025CD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E3ECC-334B-425F-9ED1-527E20DAF4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562B-4D67-4E93-8F62-364F606025CD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78E3ECC-334B-425F-9ED1-527E20DAF42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562B-4D67-4E93-8F62-364F606025CD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78E3ECC-334B-425F-9ED1-527E20DAF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562B-4D67-4E93-8F62-364F606025CD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3ECC-334B-425F-9ED1-527E20DAF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8E3ECC-334B-425F-9ED1-527E20DAF42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562B-4D67-4E93-8F62-364F606025CD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78E3ECC-334B-425F-9ED1-527E20DAF42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416562B-4D67-4E93-8F62-364F606025CD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416562B-4D67-4E93-8F62-364F606025CD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8E3ECC-334B-425F-9ED1-527E20DAF42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16 Section 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Urban Transition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13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does a village become a city?</a:t>
            </a:r>
          </a:p>
          <a:p>
            <a:endParaRPr lang="en-US" dirty="0"/>
          </a:p>
          <a:p>
            <a:r>
              <a:rPr lang="en-US" dirty="0" smtClean="0"/>
              <a:t>Depends upon your society:</a:t>
            </a:r>
          </a:p>
          <a:p>
            <a:pPr lvl="1"/>
            <a:r>
              <a:rPr lang="en-US" dirty="0" smtClean="0"/>
              <a:t>Denmark and Sweden – 200 people and up</a:t>
            </a:r>
          </a:p>
          <a:p>
            <a:pPr lvl="1"/>
            <a:r>
              <a:rPr lang="en-US" dirty="0" smtClean="0"/>
              <a:t>US – 2,500 and up</a:t>
            </a:r>
          </a:p>
          <a:p>
            <a:pPr lvl="1"/>
            <a:r>
              <a:rPr lang="en-US" dirty="0" smtClean="0"/>
              <a:t>Japan – 30,000 and up</a:t>
            </a:r>
          </a:p>
          <a:p>
            <a:endParaRPr lang="en-US" dirty="0" smtClean="0"/>
          </a:p>
          <a:p>
            <a:r>
              <a:rPr lang="en-US" dirty="0" smtClean="0"/>
              <a:t>This set amount of people is not all it takes to be defined as a city. </a:t>
            </a:r>
          </a:p>
          <a:p>
            <a:r>
              <a:rPr lang="en-US" dirty="0" smtClean="0"/>
              <a:t>Our book defines a city as: a dense and permanent concentration of people that mostly work nonagricultural jobs.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41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Urbanization – process by which an increasingly large portion of the world’s population live in or near cities.</a:t>
            </a:r>
          </a:p>
          <a:p>
            <a:r>
              <a:rPr lang="en-US" dirty="0" smtClean="0"/>
              <a:t>This is a relatively new development in our history.</a:t>
            </a:r>
          </a:p>
          <a:p>
            <a:r>
              <a:rPr lang="en-US" dirty="0" smtClean="0"/>
              <a:t>According to historians, in 1800, London was the only city with a population of a million people.</a:t>
            </a:r>
          </a:p>
          <a:p>
            <a:pPr lvl="1"/>
            <a:r>
              <a:rPr lang="en-US" dirty="0" smtClean="0"/>
              <a:t>Why do you think this is?</a:t>
            </a:r>
          </a:p>
          <a:p>
            <a:pPr lvl="2"/>
            <a:r>
              <a:rPr lang="en-US" dirty="0" smtClean="0"/>
              <a:t>Transportation and transportation of goods are largely dependent on power:</a:t>
            </a:r>
          </a:p>
          <a:p>
            <a:pPr lvl="3"/>
            <a:r>
              <a:rPr lang="en-US" dirty="0" smtClean="0"/>
              <a:t>First human power</a:t>
            </a:r>
          </a:p>
          <a:p>
            <a:pPr lvl="3"/>
            <a:r>
              <a:rPr lang="en-US" dirty="0" smtClean="0"/>
              <a:t>Then horse, camel, dog, oxen, reindeer or other animals</a:t>
            </a:r>
          </a:p>
          <a:p>
            <a:pPr marL="594360" lvl="2" indent="0">
              <a:buNone/>
            </a:pPr>
            <a:r>
              <a:rPr lang="en-US" dirty="0" smtClean="0"/>
              <a:t>Once coal, oil, and natural gas replaced muscle power cities began to expand rapidly.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44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Urbanization and Industrialization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Industrial Revolution created changes in transportation, agriculture, commerce and industry.</a:t>
            </a:r>
          </a:p>
          <a:p>
            <a:pPr lvl="1"/>
            <a:r>
              <a:rPr lang="en-US" dirty="0" smtClean="0"/>
              <a:t>How do these impact urbanization?</a:t>
            </a:r>
          </a:p>
          <a:p>
            <a:r>
              <a:rPr lang="en-US" dirty="0" smtClean="0"/>
              <a:t>This provided farm workers the opportunity to move to and work in factories instead.</a:t>
            </a:r>
          </a:p>
          <a:p>
            <a:r>
              <a:rPr lang="en-US" dirty="0" smtClean="0"/>
              <a:t>This intern attracted retailers, innkeepers, entertainers, etc.</a:t>
            </a:r>
          </a:p>
          <a:p>
            <a:pPr lvl="1"/>
            <a:r>
              <a:rPr lang="en-US" dirty="0" smtClean="0"/>
              <a:t>This lead to a cycle, more people, more goods offered, more attractive cities become for more people.</a:t>
            </a:r>
          </a:p>
          <a:p>
            <a:r>
              <a:rPr lang="en-US" dirty="0" smtClean="0"/>
              <a:t>So now instead of one city in the world with over a million people in 1800, in the year 2000 there were hundreds of cities bigger than London.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2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Urbanization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From 1800 to the mid 1980’s:</a:t>
            </a:r>
          </a:p>
          <a:p>
            <a:pPr lvl="1"/>
            <a:r>
              <a:rPr lang="en-US" dirty="0" smtClean="0"/>
              <a:t>Total population has increased 5x’s</a:t>
            </a:r>
          </a:p>
          <a:p>
            <a:pPr lvl="1"/>
            <a:r>
              <a:rPr lang="en-US" dirty="0" smtClean="0"/>
              <a:t>Number of urban dwellers has increased over 100x’s!</a:t>
            </a:r>
          </a:p>
          <a:p>
            <a:pPr lvl="1"/>
            <a:r>
              <a:rPr lang="en-US" dirty="0" smtClean="0"/>
              <a:t>In developed countries 76 percent of population live in urban areas, 41 percent in less developed.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10000"/>
            <a:ext cx="4764087" cy="237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283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Push/Pull Factors of Urbanization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some of the ‘push’ factors that lead people to move to urban areas?</a:t>
            </a:r>
          </a:p>
          <a:p>
            <a:r>
              <a:rPr lang="en-US" dirty="0" smtClean="0"/>
              <a:t>What are some the ‘pull’ factors that people move to the urban areas?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7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81600" y="1527048"/>
            <a:ext cx="3624072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How has the percentage of the US population increased from 1950?</a:t>
            </a:r>
          </a:p>
          <a:p>
            <a:r>
              <a:rPr lang="en-US" dirty="0" smtClean="0"/>
              <a:t>How will land area covered by metro areas according to the graph?</a:t>
            </a:r>
          </a:p>
          <a:p>
            <a:r>
              <a:rPr lang="en-US" dirty="0" smtClean="0"/>
              <a:t>With urban ecosystems changing how will the way they function change?</a:t>
            </a:r>
          </a:p>
          <a:p>
            <a:pPr lvl="1"/>
            <a:r>
              <a:rPr lang="en-US" dirty="0" smtClean="0"/>
              <a:t>What might some of these changes be?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41736"/>
            <a:ext cx="4962525" cy="6220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85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Urbanization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270248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Overurbanization</a:t>
            </a:r>
            <a:r>
              <a:rPr lang="en-US" dirty="0" smtClean="0"/>
              <a:t> – city cannot supply enough jobs for the people who occupy it.</a:t>
            </a:r>
          </a:p>
          <a:p>
            <a:r>
              <a:rPr lang="en-US" dirty="0" smtClean="0"/>
              <a:t>Central-city dilemma – people need public services (school, transportation, health-care) but don’t have the money to fund it (think inner-city)</a:t>
            </a:r>
          </a:p>
          <a:p>
            <a:r>
              <a:rPr lang="en-US" dirty="0" smtClean="0"/>
              <a:t>Rise of pollution: 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429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495800" y="545657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Latitudinal distribution of decadal carbon emission data. Horizontal units are 10</a:t>
            </a:r>
            <a:r>
              <a:rPr lang="en-US" baseline="30000" dirty="0"/>
              <a:t>6</a:t>
            </a:r>
            <a:r>
              <a:rPr lang="en-US" dirty="0"/>
              <a:t> metric tons.</a:t>
            </a:r>
          </a:p>
        </p:txBody>
      </p:sp>
    </p:spTree>
    <p:extLst>
      <p:ext uri="{BB962C8B-B14F-4D97-AF65-F5344CB8AC3E}">
        <p14:creationId xmlns:p14="http://schemas.microsoft.com/office/powerpoint/2010/main" val="246466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Write a </a:t>
            </a:r>
            <a:r>
              <a:rPr lang="en-US" dirty="0"/>
              <a:t>"letter to the grandkids"—that is, the people who will be sitting right here in this classroom in 50 or 70 years.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letter should explain, in plain English, what </a:t>
            </a:r>
            <a:r>
              <a:rPr lang="en-US" dirty="0" smtClean="0"/>
              <a:t>you learned about global </a:t>
            </a:r>
            <a:r>
              <a:rPr lang="en-US" dirty="0"/>
              <a:t>population trends as well as urban population trends.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letter should also tell the grandkids how important fossil fuels were to the growth of cities and how the signal of fossil fuel use showed up in the atmosphere. 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Will your grandkids be </a:t>
            </a:r>
            <a:r>
              <a:rPr lang="en-US" dirty="0"/>
              <a:t>using fossil fuels in 2050 or 2070. If not, what might power the cities?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35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79</TotalTime>
  <Words>545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The Urban Transition</vt:lpstr>
      <vt:lpstr>Defining a City</vt:lpstr>
      <vt:lpstr>Urbanization</vt:lpstr>
      <vt:lpstr>Urbanization and Industrialization</vt:lpstr>
      <vt:lpstr>World Urbanization</vt:lpstr>
      <vt:lpstr>Push/Pull Factors of Urbanization</vt:lpstr>
      <vt:lpstr>PowerPoint Presentation</vt:lpstr>
      <vt:lpstr>Problems with Urbanization</vt:lpstr>
      <vt:lpstr>Assignment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Urban Transition</dc:title>
  <dc:creator>Patrick Mahoney</dc:creator>
  <cp:lastModifiedBy>Patrick Mahoney</cp:lastModifiedBy>
  <cp:revision>7</cp:revision>
  <dcterms:created xsi:type="dcterms:W3CDTF">2013-05-21T03:58:59Z</dcterms:created>
  <dcterms:modified xsi:type="dcterms:W3CDTF">2013-05-21T05:18:25Z</dcterms:modified>
</cp:coreProperties>
</file>