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9" r:id="rId4"/>
    <p:sldId id="270" r:id="rId5"/>
    <p:sldId id="272" r:id="rId6"/>
    <p:sldId id="273" r:id="rId7"/>
    <p:sldId id="274" r:id="rId8"/>
    <p:sldId id="275" r:id="rId9"/>
    <p:sldId id="276" r:id="rId10"/>
    <p:sldId id="277" r:id="rId11"/>
    <p:sldId id="278" r:id="rId12"/>
    <p:sldId id="279" r:id="rId13"/>
    <p:sldId id="280" r:id="rId14"/>
    <p:sldId id="258" r:id="rId15"/>
    <p:sldId id="257" r:id="rId16"/>
    <p:sldId id="259" r:id="rId17"/>
    <p:sldId id="260" r:id="rId18"/>
    <p:sldId id="261" r:id="rId19"/>
    <p:sldId id="262" r:id="rId20"/>
    <p:sldId id="263" r:id="rId21"/>
    <p:sldId id="264" r:id="rId22"/>
    <p:sldId id="265" r:id="rId23"/>
    <p:sldId id="266" r:id="rId24"/>
    <p:sldId id="267" r:id="rId25"/>
    <p:sldId id="26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FD370A-CCF6-457E-B5B1-887AE6191AD7}" type="datetimeFigureOut">
              <a:rPr lang="en-US" smtClean="0"/>
              <a:t>12/4/2012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193B84-E8E5-4A1F-B974-743F7B2A642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FD370A-CCF6-457E-B5B1-887AE6191AD7}"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93B84-E8E5-4A1F-B974-743F7B2A642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C193B84-E8E5-4A1F-B974-743F7B2A642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FD370A-CCF6-457E-B5B1-887AE6191AD7}"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FD370A-CCF6-457E-B5B1-887AE6191AD7}"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C193B84-E8E5-4A1F-B974-743F7B2A642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0FD370A-CCF6-457E-B5B1-887AE6191AD7}" type="datetimeFigureOut">
              <a:rPr lang="en-US" smtClean="0"/>
              <a:t>12/4/2012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193B84-E8E5-4A1F-B974-743F7B2A642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0FD370A-CCF6-457E-B5B1-887AE6191AD7}"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93B84-E8E5-4A1F-B974-743F7B2A642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FD370A-CCF6-457E-B5B1-887AE6191AD7}" type="datetimeFigureOut">
              <a:rPr lang="en-US" smtClean="0"/>
              <a:t>12/4/2012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C193B84-E8E5-4A1F-B974-743F7B2A642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FD370A-CCF6-457E-B5B1-887AE6191AD7}" type="datetimeFigureOut">
              <a:rPr lang="en-US" smtClean="0"/>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C193B84-E8E5-4A1F-B974-743F7B2A64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0FD370A-CCF6-457E-B5B1-887AE6191AD7}" type="datetimeFigureOut">
              <a:rPr lang="en-US" smtClean="0"/>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C193B84-E8E5-4A1F-B974-743F7B2A64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C193B84-E8E5-4A1F-B974-743F7B2A642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0FD370A-CCF6-457E-B5B1-887AE6191AD7}" type="datetimeFigureOut">
              <a:rPr lang="en-US" smtClean="0"/>
              <a:t>12/4/2012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C193B84-E8E5-4A1F-B974-743F7B2A642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0FD370A-CCF6-457E-B5B1-887AE6191AD7}" type="datetimeFigureOut">
              <a:rPr lang="en-US" smtClean="0"/>
              <a:t>12/4/2012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0FD370A-CCF6-457E-B5B1-887AE6191AD7}" type="datetimeFigureOut">
              <a:rPr lang="en-US" smtClean="0"/>
              <a:t>12/4/2012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C193B84-E8E5-4A1F-B974-743F7B2A642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Yes, I know you learned this in other classes.</a:t>
            </a:r>
            <a:endParaRPr lang="en-US" dirty="0"/>
          </a:p>
        </p:txBody>
      </p:sp>
      <p:sp>
        <p:nvSpPr>
          <p:cNvPr id="2" name="Title 1"/>
          <p:cNvSpPr>
            <a:spLocks noGrp="1"/>
          </p:cNvSpPr>
          <p:nvPr>
            <p:ph type="ctrTitle"/>
          </p:nvPr>
        </p:nvSpPr>
        <p:spPr/>
        <p:txBody>
          <a:bodyPr/>
          <a:lstStyle/>
          <a:p>
            <a:r>
              <a:rPr lang="en-US" dirty="0" smtClean="0"/>
              <a:t>Pause Before You Post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Scenarios for </a:t>
            </a:r>
            <a:r>
              <a:rPr lang="en-US" b="1" dirty="0" smtClean="0"/>
              <a:t>Discussion</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Cindy </a:t>
            </a:r>
            <a:r>
              <a:rPr lang="en-US" dirty="0" smtClean="0"/>
              <a:t>has been talking online to a girl named Julie for a few days now. Julie has told Cindy where she lives, how old she is, where she goes to school, and what she looks like. Julie asks Cindy what school she goes to.</a:t>
            </a:r>
          </a:p>
          <a:p>
            <a:pPr lvl="1"/>
            <a:r>
              <a:rPr lang="en-US" dirty="0" smtClean="0"/>
              <a:t>Is it okay for Cindy to tell her?</a:t>
            </a:r>
          </a:p>
          <a:p>
            <a:pPr lvl="1"/>
            <a:r>
              <a:rPr lang="en-US" dirty="0" smtClean="0"/>
              <a:t>(What else shouldn’t Cindy tell Julie?)</a:t>
            </a:r>
          </a:p>
          <a:p>
            <a:pPr>
              <a:buNone/>
            </a:pPr>
            <a:r>
              <a:rPr lang="en-US" dirty="0" smtClean="0"/>
              <a:t> </a:t>
            </a:r>
          </a:p>
          <a:p>
            <a:r>
              <a:rPr lang="en-US" dirty="0" smtClean="0"/>
              <a:t>Michael is talking to his friend Chris from school online, studying for a test. They are working on their homework together. Chris says they should meet before class to review for the test. Is this okay?</a:t>
            </a:r>
          </a:p>
          <a:p>
            <a:pPr lvl="1"/>
            <a:r>
              <a:rPr lang="en-US" dirty="0" smtClean="0"/>
              <a:t>(Should he also ask a parent just to make sure?)</a:t>
            </a:r>
          </a:p>
          <a:p>
            <a:pPr>
              <a:buNone/>
            </a:pPr>
            <a:endParaRPr lang="en-US" dirty="0" smtClean="0"/>
          </a:p>
          <a:p>
            <a:r>
              <a:rPr lang="en-US" dirty="0" smtClean="0"/>
              <a:t>Jennifer is talking to a friend online when she gets a message saying there is trouble with her computer and she needs to type in her online password again. Should she do it?</a:t>
            </a:r>
          </a:p>
          <a:p>
            <a:pPr lvl="1"/>
            <a:r>
              <a:rPr lang="en-US" dirty="0" smtClean="0"/>
              <a:t>(What should she do?)</a:t>
            </a:r>
          </a:p>
          <a:p>
            <a:pPr>
              <a:buNone/>
            </a:pPr>
            <a:r>
              <a:rPr lang="en-US" dirty="0" smtClean="0"/>
              <a:t> </a:t>
            </a:r>
          </a:p>
          <a:p>
            <a:r>
              <a:rPr lang="en-US" dirty="0" smtClean="0"/>
              <a:t>Jake is talking to a friend he met on the Internet. The friend offers to help him finish his homework, and asks for Jake’s phone number. Is it okay for Jake to give it to him, since it has to do with homework?</a:t>
            </a:r>
          </a:p>
          <a:p>
            <a:pPr lvl="1"/>
            <a:r>
              <a:rPr lang="en-US" dirty="0" smtClean="0"/>
              <a:t>(What should he do</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Scenarios for Discussion</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Allison has been talking to Linda online for several months. Linda says she is the same age as Allison, and lives nearby. Linda wants to meet Allison in the mall to go shopping. Should Allison go meet her?</a:t>
            </a:r>
          </a:p>
          <a:p>
            <a:pPr lvl="1"/>
            <a:r>
              <a:rPr lang="en-US" dirty="0" smtClean="0"/>
              <a:t>(What should she do?)</a:t>
            </a:r>
          </a:p>
          <a:p>
            <a:pPr>
              <a:buNone/>
            </a:pPr>
            <a:endParaRPr lang="en-US" dirty="0" smtClean="0"/>
          </a:p>
          <a:p>
            <a:r>
              <a:rPr lang="en-US" dirty="0" smtClean="0"/>
              <a:t>Jeff got an e-mail from someone he doesn’t know, with a file attached. Should he open it?</a:t>
            </a:r>
          </a:p>
          <a:p>
            <a:pPr lvl="1"/>
            <a:r>
              <a:rPr lang="en-US" dirty="0" smtClean="0"/>
              <a:t>(What should he do</a:t>
            </a:r>
            <a:r>
              <a:rPr lang="en-US" dirty="0" smtClean="0"/>
              <a:t>?)</a:t>
            </a:r>
          </a:p>
          <a:p>
            <a:pPr lvl="1">
              <a:buNone/>
            </a:pPr>
            <a:r>
              <a:rPr lang="en-US" dirty="0" smtClean="0"/>
              <a:t> </a:t>
            </a:r>
          </a:p>
          <a:p>
            <a:r>
              <a:rPr lang="en-US" dirty="0" smtClean="0"/>
              <a:t>Tina gets an online message from a woman who says her name is Mrs. Anderson, and that she is a math teacher. Mrs. Anderson wants to know what school Tina goes to and what her teacher’s name is. Should Tina tell her?</a:t>
            </a:r>
          </a:p>
          <a:p>
            <a:pPr lvl="1"/>
            <a:r>
              <a:rPr lang="en-US" dirty="0" smtClean="0"/>
              <a:t>(What should she do?)</a:t>
            </a:r>
          </a:p>
          <a:p>
            <a:pPr>
              <a:buNone/>
            </a:pPr>
            <a:r>
              <a:rPr lang="en-US" dirty="0" smtClean="0"/>
              <a:t> </a:t>
            </a:r>
          </a:p>
          <a:p>
            <a:r>
              <a:rPr lang="en-US" dirty="0" smtClean="0"/>
              <a:t>Paul is online when he gets a message saying he won a free Xbox! He just needs to send in his address and phone number so it can be mailed to him. Should he give the information?</a:t>
            </a:r>
          </a:p>
          <a:p>
            <a:pPr lvl="1"/>
            <a:r>
              <a:rPr lang="en-US" dirty="0" smtClean="0"/>
              <a:t>(What should he do?)</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allpapersget.com/wp-content/uploads/2012/11/Minimalism-Awesome-Face-600x45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dirty="0" smtClean="0">
                <a:solidFill>
                  <a:schemeClr val="tx1"/>
                </a:solidFill>
              </a:rPr>
              <a:t>PB4UP Quiz!!!</a:t>
            </a:r>
            <a:endParaRPr lang="en-US"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Awesome!!!!!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Test Review</a:t>
            </a:r>
            <a:endParaRPr lang="en-US" dirty="0"/>
          </a:p>
        </p:txBody>
      </p:sp>
      <p:sp>
        <p:nvSpPr>
          <p:cNvPr id="3" name="Content Placeholder 2"/>
          <p:cNvSpPr>
            <a:spLocks noGrp="1"/>
          </p:cNvSpPr>
          <p:nvPr>
            <p:ph sz="quarter" idx="1"/>
          </p:nvPr>
        </p:nvSpPr>
        <p:spPr/>
        <p:txBody>
          <a:bodyPr/>
          <a:lstStyle/>
          <a:p>
            <a:r>
              <a:rPr lang="en-US" dirty="0" smtClean="0"/>
              <a:t>Split into teams.</a:t>
            </a:r>
          </a:p>
          <a:p>
            <a:r>
              <a:rPr lang="en-US" dirty="0" smtClean="0"/>
              <a:t>When I put the question up have your team write it down and raise your hand.</a:t>
            </a:r>
          </a:p>
          <a:p>
            <a:r>
              <a:rPr lang="en-US" dirty="0" smtClean="0"/>
              <a:t>If you get it right you can shoot for 1,2,3 or three points.</a:t>
            </a:r>
          </a:p>
          <a:p>
            <a:r>
              <a:rPr lang="en-US" dirty="0" smtClean="0"/>
              <a:t>Team with most points wins!</a:t>
            </a:r>
          </a:p>
          <a:p>
            <a:pPr lvl="1"/>
            <a:r>
              <a:rPr lang="en-US" dirty="0" smtClean="0"/>
              <a:t>I don’t know what….. </a:t>
            </a:r>
            <a:r>
              <a:rPr lang="en-US" dirty="0" err="1" smtClean="0"/>
              <a:t>Yay</a:t>
            </a:r>
            <a:r>
              <a:rPr lang="en-US" dirty="0" smtClean="0"/>
              <a:t>?</a:t>
            </a:r>
            <a:endParaRPr lang="en-US" dirty="0"/>
          </a:p>
        </p:txBody>
      </p:sp>
      <p:pic>
        <p:nvPicPr>
          <p:cNvPr id="37890" name="Picture 2" descr="C:\Users\Patrick\AppData\Local\Microsoft\Windows\Temporary Internet Files\Content.IE5\OGR9VDVB\MC900280018[1].wmf"/>
          <p:cNvPicPr>
            <a:picLocks noChangeAspect="1" noChangeArrowheads="1"/>
          </p:cNvPicPr>
          <p:nvPr/>
        </p:nvPicPr>
        <p:blipFill>
          <a:blip r:embed="rId2" cstate="print"/>
          <a:srcRect/>
          <a:stretch>
            <a:fillRect/>
          </a:stretch>
        </p:blipFill>
        <p:spPr bwMode="auto">
          <a:xfrm>
            <a:off x="5562600" y="3657600"/>
            <a:ext cx="2590800" cy="255275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Socialization</a:t>
            </a:r>
            <a:endParaRPr lang="en-US" dirty="0"/>
          </a:p>
        </p:txBody>
      </p:sp>
      <p:sp>
        <p:nvSpPr>
          <p:cNvPr id="3" name="Content Placeholder 2"/>
          <p:cNvSpPr>
            <a:spLocks noGrp="1"/>
          </p:cNvSpPr>
          <p:nvPr>
            <p:ph sz="quarter" idx="1"/>
          </p:nvPr>
        </p:nvSpPr>
        <p:spPr/>
        <p:txBody>
          <a:bodyPr/>
          <a:lstStyle/>
          <a:p>
            <a:r>
              <a:rPr lang="en-US" dirty="0" smtClean="0"/>
              <a:t>The cultural process of learning to participate in group life is called _______________.</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a:t>
            </a:r>
            <a:endParaRPr lang="en-US" dirty="0"/>
          </a:p>
        </p:txBody>
      </p:sp>
      <p:sp>
        <p:nvSpPr>
          <p:cNvPr id="3" name="Content Placeholder 2"/>
          <p:cNvSpPr>
            <a:spLocks noGrp="1"/>
          </p:cNvSpPr>
          <p:nvPr>
            <p:ph sz="quarter" idx="1"/>
          </p:nvPr>
        </p:nvSpPr>
        <p:spPr/>
        <p:txBody>
          <a:bodyPr/>
          <a:lstStyle/>
          <a:p>
            <a:r>
              <a:rPr lang="en-US" dirty="0" smtClean="0"/>
              <a:t>__________________ is the attitudes, beliefs, values and behaviors associated with an individual.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Taking</a:t>
            </a:r>
            <a:endParaRPr lang="en-US" dirty="0"/>
          </a:p>
        </p:txBody>
      </p:sp>
      <p:sp>
        <p:nvSpPr>
          <p:cNvPr id="3" name="Content Placeholder 2"/>
          <p:cNvSpPr>
            <a:spLocks noGrp="1"/>
          </p:cNvSpPr>
          <p:nvPr>
            <p:ph sz="quarter" idx="1"/>
          </p:nvPr>
        </p:nvSpPr>
        <p:spPr/>
        <p:txBody>
          <a:bodyPr/>
          <a:lstStyle/>
          <a:p>
            <a:r>
              <a:rPr lang="en-US" dirty="0" smtClean="0"/>
              <a:t>_____________ allows us to assume the viewpoint of another person and use that viewpoint to shape our self-concept</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Institutions</a:t>
            </a:r>
            <a:endParaRPr lang="en-US" dirty="0"/>
          </a:p>
        </p:txBody>
      </p:sp>
      <p:sp>
        <p:nvSpPr>
          <p:cNvPr id="3" name="Content Placeholder 2"/>
          <p:cNvSpPr>
            <a:spLocks noGrp="1"/>
          </p:cNvSpPr>
          <p:nvPr>
            <p:ph sz="quarter" idx="1"/>
          </p:nvPr>
        </p:nvSpPr>
        <p:spPr/>
        <p:txBody>
          <a:bodyPr/>
          <a:lstStyle/>
          <a:p>
            <a:r>
              <a:rPr lang="en-US" dirty="0" smtClean="0"/>
              <a:t>_____________ are places in which people are separated from the rest of society and controlled by officials in charge.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Resocialization</a:t>
            </a:r>
            <a:endParaRPr lang="en-US" dirty="0"/>
          </a:p>
        </p:txBody>
      </p:sp>
      <p:sp>
        <p:nvSpPr>
          <p:cNvPr id="3" name="Content Placeholder 2"/>
          <p:cNvSpPr>
            <a:spLocks noGrp="1"/>
          </p:cNvSpPr>
          <p:nvPr>
            <p:ph sz="quarter" idx="1"/>
          </p:nvPr>
        </p:nvSpPr>
        <p:spPr/>
        <p:txBody>
          <a:bodyPr/>
          <a:lstStyle/>
          <a:p>
            <a:r>
              <a:rPr lang="en-US" dirty="0" smtClean="0"/>
              <a:t>The process of adopting new norms, values, attitudes and behaviors I known as _____________.</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Looking-Glass Self</a:t>
            </a:r>
            <a:endParaRPr lang="en-US" dirty="0"/>
          </a:p>
        </p:txBody>
      </p:sp>
      <p:sp>
        <p:nvSpPr>
          <p:cNvPr id="3" name="Content Placeholder 2"/>
          <p:cNvSpPr>
            <a:spLocks noGrp="1"/>
          </p:cNvSpPr>
          <p:nvPr>
            <p:ph sz="quarter" idx="1"/>
          </p:nvPr>
        </p:nvSpPr>
        <p:spPr/>
        <p:txBody>
          <a:bodyPr/>
          <a:lstStyle/>
          <a:p>
            <a:r>
              <a:rPr lang="en-US" dirty="0" smtClean="0"/>
              <a:t>An image of yourself based on what you believe others think of you is called _____________.</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Goals</a:t>
            </a:r>
            <a:r>
              <a:rPr lang="en-US" b="1" dirty="0" smtClean="0"/>
              <a:t>:</a:t>
            </a:r>
            <a:endParaRPr lang="en-US" dirty="0"/>
          </a:p>
        </p:txBody>
      </p:sp>
      <p:sp>
        <p:nvSpPr>
          <p:cNvPr id="3" name="Content Placeholder 2"/>
          <p:cNvSpPr>
            <a:spLocks noGrp="1"/>
          </p:cNvSpPr>
          <p:nvPr>
            <p:ph sz="quarter" idx="1"/>
          </p:nvPr>
        </p:nvSpPr>
        <p:spPr/>
        <p:txBody>
          <a:bodyPr/>
          <a:lstStyle/>
          <a:p>
            <a:r>
              <a:rPr lang="en-US" dirty="0" smtClean="0"/>
              <a:t>To </a:t>
            </a:r>
            <a:r>
              <a:rPr lang="en-US" dirty="0" smtClean="0"/>
              <a:t>increase </a:t>
            </a:r>
            <a:r>
              <a:rPr lang="en-US" dirty="0" smtClean="0"/>
              <a:t>your knowledge </a:t>
            </a:r>
            <a:r>
              <a:rPr lang="en-US" dirty="0" smtClean="0"/>
              <a:t>of Internet safety</a:t>
            </a:r>
          </a:p>
          <a:p>
            <a:r>
              <a:rPr lang="en-US" dirty="0" smtClean="0"/>
              <a:t>To </a:t>
            </a:r>
            <a:r>
              <a:rPr lang="en-US" dirty="0" smtClean="0"/>
              <a:t>help you </a:t>
            </a:r>
            <a:r>
              <a:rPr lang="en-US" dirty="0" smtClean="0"/>
              <a:t>in identifying dangers on the Internet</a:t>
            </a:r>
          </a:p>
          <a:p>
            <a:r>
              <a:rPr lang="en-US" dirty="0" smtClean="0"/>
              <a:t>To build critical-thinking and decision-making skills relating to computer usage</a:t>
            </a:r>
          </a:p>
          <a:p>
            <a:r>
              <a:rPr lang="en-US" dirty="0" smtClean="0"/>
              <a:t>To help </a:t>
            </a:r>
            <a:r>
              <a:rPr lang="en-US" dirty="0" smtClean="0"/>
              <a:t>you </a:t>
            </a:r>
            <a:r>
              <a:rPr lang="en-US" dirty="0" smtClean="0"/>
              <a:t>protect </a:t>
            </a:r>
            <a:r>
              <a:rPr lang="en-US" dirty="0" smtClean="0"/>
              <a:t>you </a:t>
            </a:r>
            <a:r>
              <a:rPr lang="en-US" dirty="0" smtClean="0"/>
              <a:t>from inappropriate behavior online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Anticipatory Socialization</a:t>
            </a:r>
            <a:endParaRPr lang="en-US" dirty="0"/>
          </a:p>
        </p:txBody>
      </p:sp>
      <p:sp>
        <p:nvSpPr>
          <p:cNvPr id="3" name="Content Placeholder 2"/>
          <p:cNvSpPr>
            <a:spLocks noGrp="1"/>
          </p:cNvSpPr>
          <p:nvPr>
            <p:ph sz="quarter" idx="1"/>
          </p:nvPr>
        </p:nvSpPr>
        <p:spPr/>
        <p:txBody>
          <a:bodyPr/>
          <a:lstStyle/>
          <a:p>
            <a:r>
              <a:rPr lang="en-US" dirty="0" smtClean="0"/>
              <a:t>_____________ is the voluntary process of preparing to accept new norms, values, attitudes, and behaviors.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Other</a:t>
            </a:r>
            <a:endParaRPr lang="en-US" dirty="0"/>
          </a:p>
        </p:txBody>
      </p:sp>
      <p:sp>
        <p:nvSpPr>
          <p:cNvPr id="3" name="Content Placeholder 2"/>
          <p:cNvSpPr>
            <a:spLocks noGrp="1"/>
          </p:cNvSpPr>
          <p:nvPr>
            <p:ph sz="quarter" idx="1"/>
          </p:nvPr>
        </p:nvSpPr>
        <p:spPr/>
        <p:txBody>
          <a:bodyPr/>
          <a:lstStyle/>
          <a:p>
            <a:r>
              <a:rPr lang="en-US" dirty="0" smtClean="0"/>
              <a:t>The integrated conception of the norms, values, and believes of one's society is called the ___________.</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What does the study involving monkeys suggest about the choices of human infants?</a:t>
            </a:r>
            <a:endParaRPr lang="en-US" sz="2400" dirty="0"/>
          </a:p>
        </p:txBody>
      </p:sp>
      <p:sp>
        <p:nvSpPr>
          <p:cNvPr id="3" name="Content Placeholder 2"/>
          <p:cNvSpPr>
            <a:spLocks noGrp="1"/>
          </p:cNvSpPr>
          <p:nvPr>
            <p:ph sz="quarter" idx="1"/>
          </p:nvPr>
        </p:nvSpPr>
        <p:spPr/>
        <p:txBody>
          <a:bodyPr/>
          <a:lstStyle/>
          <a:p>
            <a:r>
              <a:rPr lang="en-US" dirty="0" smtClean="0"/>
              <a:t>Human infants probably would choose emotional needs over physiological needs.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Role Taking</a:t>
            </a:r>
            <a:endParaRPr lang="en-US" sz="4000" dirty="0"/>
          </a:p>
        </p:txBody>
      </p:sp>
      <p:sp>
        <p:nvSpPr>
          <p:cNvPr id="3" name="Content Placeholder 2"/>
          <p:cNvSpPr>
            <a:spLocks noGrp="1"/>
          </p:cNvSpPr>
          <p:nvPr>
            <p:ph sz="quarter" idx="1"/>
          </p:nvPr>
        </p:nvSpPr>
        <p:spPr/>
        <p:txBody>
          <a:bodyPr/>
          <a:lstStyle/>
          <a:p>
            <a:r>
              <a:rPr lang="en-US" dirty="0" smtClean="0"/>
              <a:t>What concept discussed this chapter relates to the song “Walk a Mile in My Shoes”?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control over behavior</a:t>
            </a:r>
            <a:endParaRPr lang="en-US" dirty="0"/>
          </a:p>
        </p:txBody>
      </p:sp>
      <p:sp>
        <p:nvSpPr>
          <p:cNvPr id="3" name="Content Placeholder 2"/>
          <p:cNvSpPr>
            <a:spLocks noGrp="1"/>
          </p:cNvSpPr>
          <p:nvPr>
            <p:ph sz="quarter" idx="1"/>
          </p:nvPr>
        </p:nvSpPr>
        <p:spPr/>
        <p:txBody>
          <a:bodyPr/>
          <a:lstStyle/>
          <a:p>
            <a:r>
              <a:rPr lang="en-US" dirty="0" smtClean="0"/>
              <a:t>What is about characteristic of total institutions makes it different from say schools?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Information</a:t>
            </a:r>
            <a:endParaRPr lang="en-US" dirty="0"/>
          </a:p>
        </p:txBody>
      </p:sp>
      <p:sp>
        <p:nvSpPr>
          <p:cNvPr id="3" name="Content Placeholder 2"/>
          <p:cNvSpPr>
            <a:spLocks noGrp="1"/>
          </p:cNvSpPr>
          <p:nvPr>
            <p:ph sz="quarter" idx="1"/>
          </p:nvPr>
        </p:nvSpPr>
        <p:spPr/>
        <p:txBody>
          <a:bodyPr/>
          <a:lstStyle/>
          <a:p>
            <a:r>
              <a:rPr lang="en-US" dirty="0" smtClean="0"/>
              <a:t>Sociologists claim the average American watches television seven hours a day, yet some students say they never watch </a:t>
            </a:r>
            <a:r>
              <a:rPr lang="en-US" dirty="0" err="1" smtClean="0"/>
              <a:t>tv</a:t>
            </a:r>
            <a:r>
              <a:rPr lang="en-US" dirty="0" smtClean="0"/>
              <a:t>.  How can you account for this fact? </a:t>
            </a:r>
          </a:p>
          <a:p>
            <a:r>
              <a:rPr lang="en-US" dirty="0" smtClean="0"/>
              <a:t>Best Answer gets x2 points for made shot!!!!!</a:t>
            </a:r>
            <a:endParaRPr lang="en-US" dirty="0"/>
          </a:p>
        </p:txBody>
      </p:sp>
      <p:pic>
        <p:nvPicPr>
          <p:cNvPr id="4097" name="Picture 1" descr="C:\Users\Patrick\AppData\Local\Microsoft\Windows\Temporary Internet Files\Content.IE5\LCFNIQ4X\MC900288986[1].wmf"/>
          <p:cNvPicPr>
            <a:picLocks noChangeAspect="1" noChangeArrowheads="1"/>
          </p:cNvPicPr>
          <p:nvPr/>
        </p:nvPicPr>
        <p:blipFill>
          <a:blip r:embed="rId2" cstate="print"/>
          <a:srcRect/>
          <a:stretch>
            <a:fillRect/>
          </a:stretch>
        </p:blipFill>
        <p:spPr bwMode="auto">
          <a:xfrm>
            <a:off x="3657600" y="3810000"/>
            <a:ext cx="1628775" cy="23955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Going on the Internet is like going out on </a:t>
            </a:r>
            <a:r>
              <a:rPr lang="en-US" sz="2400" b="1" dirty="0" smtClean="0"/>
              <a:t>Halloween</a:t>
            </a:r>
            <a:endParaRPr lang="en-US" sz="2400" dirty="0"/>
          </a:p>
        </p:txBody>
      </p:sp>
      <p:sp>
        <p:nvSpPr>
          <p:cNvPr id="3" name="Content Placeholder 2"/>
          <p:cNvSpPr>
            <a:spLocks noGrp="1"/>
          </p:cNvSpPr>
          <p:nvPr>
            <p:ph sz="quarter" idx="1"/>
          </p:nvPr>
        </p:nvSpPr>
        <p:spPr/>
        <p:txBody>
          <a:bodyPr/>
          <a:lstStyle/>
          <a:p>
            <a:r>
              <a:rPr lang="en-US" dirty="0" smtClean="0"/>
              <a:t>Everyone’s </a:t>
            </a:r>
            <a:r>
              <a:rPr lang="en-US" dirty="0" smtClean="0"/>
              <a:t>identity is hidden</a:t>
            </a:r>
          </a:p>
          <a:p>
            <a:r>
              <a:rPr lang="en-US" dirty="0" smtClean="0"/>
              <a:t>Unless you know your friend’s costume, you don’t know who you’re talking to</a:t>
            </a:r>
          </a:p>
          <a:p>
            <a:r>
              <a:rPr lang="en-US" dirty="0" smtClean="0"/>
              <a:t>Any stranger can pretend to be a friend and you have no way of knowing whom they </a:t>
            </a:r>
            <a:r>
              <a:rPr lang="en-US" dirty="0" smtClean="0"/>
              <a:t>are.</a:t>
            </a:r>
            <a:endParaRPr lang="en-US" dirty="0" smtClean="0"/>
          </a:p>
          <a:p>
            <a:endParaRPr lang="en-US" dirty="0"/>
          </a:p>
        </p:txBody>
      </p:sp>
      <p:pic>
        <p:nvPicPr>
          <p:cNvPr id="3074" name="Picture 2" descr="http://www.thedistractionnetwork.com/images/1802.jpg"/>
          <p:cNvPicPr>
            <a:picLocks noChangeAspect="1" noChangeArrowheads="1"/>
          </p:cNvPicPr>
          <p:nvPr/>
        </p:nvPicPr>
        <p:blipFill>
          <a:blip r:embed="rId2" cstate="print"/>
          <a:srcRect/>
          <a:stretch>
            <a:fillRect/>
          </a:stretch>
        </p:blipFill>
        <p:spPr bwMode="auto">
          <a:xfrm>
            <a:off x="2819400" y="4038600"/>
            <a:ext cx="1735206"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ounded Rectangular Callout 4"/>
          <p:cNvSpPr/>
          <p:nvPr/>
        </p:nvSpPr>
        <p:spPr>
          <a:xfrm>
            <a:off x="5334000" y="4114800"/>
            <a:ext cx="2667000" cy="1295400"/>
          </a:xfrm>
          <a:prstGeom prst="wedgeRoundRectCallout">
            <a:avLst>
              <a:gd name="adj1" fmla="val -73580"/>
              <a:gd name="adj2" fmla="val -2980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267200"/>
            <a:ext cx="2514600" cy="923330"/>
          </a:xfrm>
          <a:prstGeom prst="rect">
            <a:avLst/>
          </a:prstGeom>
          <a:noFill/>
        </p:spPr>
        <p:txBody>
          <a:bodyPr wrap="square" rtlCol="0">
            <a:spAutoFit/>
          </a:bodyPr>
          <a:lstStyle/>
          <a:p>
            <a:r>
              <a:rPr lang="en-US" dirty="0" smtClean="0"/>
              <a:t>How strong are your internet </a:t>
            </a:r>
            <a:r>
              <a:rPr lang="en-US" dirty="0" err="1" smtClean="0"/>
              <a:t>Spidey</a:t>
            </a:r>
            <a:r>
              <a:rPr lang="en-US" dirty="0" smtClean="0"/>
              <a:t> Senses?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Email </a:t>
            </a:r>
            <a:r>
              <a:rPr lang="en-US" b="1" dirty="0" smtClean="0"/>
              <a:t>and </a:t>
            </a:r>
            <a:r>
              <a:rPr lang="en-US" b="1" dirty="0" smtClean="0"/>
              <a:t>Messages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Do </a:t>
            </a:r>
            <a:r>
              <a:rPr lang="en-US" dirty="0" smtClean="0"/>
              <a:t>not open email from </a:t>
            </a:r>
            <a:r>
              <a:rPr lang="en-US" dirty="0" smtClean="0"/>
              <a:t>strangers (Duh)</a:t>
            </a:r>
            <a:endParaRPr lang="en-US" dirty="0" smtClean="0"/>
          </a:p>
          <a:p>
            <a:r>
              <a:rPr lang="en-US" dirty="0" smtClean="0"/>
              <a:t>Do not open email with </a:t>
            </a:r>
            <a:r>
              <a:rPr lang="en-US" dirty="0" smtClean="0"/>
              <a:t>attachments </a:t>
            </a:r>
            <a:endParaRPr lang="en-US" dirty="0" smtClean="0"/>
          </a:p>
          <a:p>
            <a:r>
              <a:rPr lang="en-US" dirty="0" smtClean="0"/>
              <a:t>Do not give out email address </a:t>
            </a:r>
          </a:p>
          <a:p>
            <a:endParaRPr lang="en-US" dirty="0" smtClean="0"/>
          </a:p>
          <a:p>
            <a:r>
              <a:rPr lang="en-US" dirty="0" smtClean="0"/>
              <a:t>Do not open links or files from people you don’t know.</a:t>
            </a:r>
          </a:p>
          <a:p>
            <a:r>
              <a:rPr lang="en-US" dirty="0" smtClean="0"/>
              <a:t>Never respond to e-mails with pornographic or other inappropriate material.</a:t>
            </a:r>
          </a:p>
          <a:p>
            <a:r>
              <a:rPr lang="en-US" dirty="0" smtClean="0"/>
              <a:t>Do not respond to advertisements - this confirms that you have a working e-mail account, and you will only receive more junk e-mails.</a:t>
            </a:r>
          </a:p>
          <a:p>
            <a:endParaRPr lang="en-US" dirty="0"/>
          </a:p>
        </p:txBody>
      </p:sp>
      <p:pic>
        <p:nvPicPr>
          <p:cNvPr id="2050" name="Picture 2" descr="http://wondergressive.files.wordpress.com/2012/09/old-man.jpg"/>
          <p:cNvPicPr>
            <a:picLocks noChangeAspect="1" noChangeArrowheads="1"/>
          </p:cNvPicPr>
          <p:nvPr/>
        </p:nvPicPr>
        <p:blipFill>
          <a:blip r:embed="rId2" cstate="print"/>
          <a:srcRect/>
          <a:stretch>
            <a:fillRect/>
          </a:stretch>
        </p:blipFill>
        <p:spPr bwMode="auto">
          <a:xfrm flipH="1">
            <a:off x="6705600" y="1905000"/>
            <a:ext cx="2133600" cy="1418540"/>
          </a:xfrm>
          <a:prstGeom prst="rect">
            <a:avLst/>
          </a:prstGeom>
          <a:noFill/>
        </p:spPr>
      </p:pic>
      <p:sp>
        <p:nvSpPr>
          <p:cNvPr id="5" name="Rounded Rectangular Callout 4"/>
          <p:cNvSpPr/>
          <p:nvPr/>
        </p:nvSpPr>
        <p:spPr>
          <a:xfrm>
            <a:off x="5105400" y="2362200"/>
            <a:ext cx="1295400" cy="914400"/>
          </a:xfrm>
          <a:prstGeom prst="wedgeRoundRectCallout">
            <a:avLst>
              <a:gd name="adj1" fmla="val 71475"/>
              <a:gd name="adj2" fmla="val -35962"/>
              <a:gd name="adj3" fmla="val 16667"/>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5181600" y="2362200"/>
            <a:ext cx="1143000" cy="923330"/>
          </a:xfrm>
          <a:prstGeom prst="rect">
            <a:avLst/>
          </a:prstGeom>
          <a:noFill/>
        </p:spPr>
        <p:txBody>
          <a:bodyPr wrap="square" rtlCol="0">
            <a:spAutoFit/>
          </a:bodyPr>
          <a:lstStyle/>
          <a:p>
            <a:r>
              <a:rPr lang="en-US" dirty="0" smtClean="0"/>
              <a:t>We have Spanish together.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Giving Out Information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 </a:t>
            </a:r>
            <a:r>
              <a:rPr lang="en-US" b="1" dirty="0" smtClean="0"/>
              <a:t>Be Careful With </a:t>
            </a:r>
            <a:r>
              <a:rPr lang="en-US" b="1" dirty="0" smtClean="0"/>
              <a:t>Personal Information</a:t>
            </a:r>
          </a:p>
          <a:p>
            <a:r>
              <a:rPr lang="en-US" dirty="0" smtClean="0"/>
              <a:t>Name</a:t>
            </a:r>
          </a:p>
          <a:p>
            <a:r>
              <a:rPr lang="en-US" dirty="0" smtClean="0"/>
              <a:t>Where you live – city or address</a:t>
            </a:r>
          </a:p>
          <a:p>
            <a:r>
              <a:rPr lang="en-US" dirty="0" smtClean="0"/>
              <a:t>Telephone Number</a:t>
            </a:r>
          </a:p>
          <a:p>
            <a:r>
              <a:rPr lang="en-US" dirty="0" smtClean="0"/>
              <a:t>Birthday</a:t>
            </a:r>
            <a:endParaRPr lang="en-US" dirty="0" smtClean="0"/>
          </a:p>
          <a:p>
            <a:r>
              <a:rPr lang="en-US" dirty="0" smtClean="0"/>
              <a:t>Height</a:t>
            </a:r>
          </a:p>
          <a:p>
            <a:r>
              <a:rPr lang="en-US" dirty="0" smtClean="0"/>
              <a:t>Weight</a:t>
            </a:r>
          </a:p>
          <a:p>
            <a:r>
              <a:rPr lang="en-US" dirty="0" smtClean="0"/>
              <a:t>Photo</a:t>
            </a:r>
          </a:p>
          <a:p>
            <a:r>
              <a:rPr lang="en-US" dirty="0" smtClean="0"/>
              <a:t>Parent’s name</a:t>
            </a:r>
          </a:p>
          <a:p>
            <a:r>
              <a:rPr lang="en-US" dirty="0" smtClean="0"/>
              <a:t>School</a:t>
            </a:r>
            <a:endParaRPr lang="en-US" dirty="0" smtClean="0"/>
          </a:p>
        </p:txBody>
      </p:sp>
      <p:pic>
        <p:nvPicPr>
          <p:cNvPr id="29698" name="Picture 2" descr="http://25.media.tumblr.com/tumblr_lw3r0cBu5C1qldo5po1_500.jpg"/>
          <p:cNvPicPr>
            <a:picLocks noChangeAspect="1" noChangeArrowheads="1"/>
          </p:cNvPicPr>
          <p:nvPr/>
        </p:nvPicPr>
        <p:blipFill>
          <a:blip r:embed="rId2" cstate="print"/>
          <a:srcRect/>
          <a:stretch>
            <a:fillRect/>
          </a:stretch>
        </p:blipFill>
        <p:spPr bwMode="auto">
          <a:xfrm>
            <a:off x="4419600" y="2895600"/>
            <a:ext cx="3971925" cy="25336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5257800" y="5486400"/>
            <a:ext cx="3657600" cy="369332"/>
          </a:xfrm>
          <a:prstGeom prst="rect">
            <a:avLst/>
          </a:prstGeom>
          <a:noFill/>
        </p:spPr>
        <p:txBody>
          <a:bodyPr wrap="square" rtlCol="0">
            <a:spAutoFit/>
          </a:bodyPr>
          <a:lstStyle/>
          <a:p>
            <a:r>
              <a:rPr lang="en-US" dirty="0" smtClean="0"/>
              <a:t>Thanks for the fake ID!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b="1" dirty="0" smtClean="0"/>
              <a:t>Information you can give out</a:t>
            </a:r>
          </a:p>
          <a:p>
            <a:pPr lvl="1"/>
            <a:r>
              <a:rPr lang="en-US" dirty="0" smtClean="0"/>
              <a:t>L</a:t>
            </a:r>
            <a:r>
              <a:rPr lang="en-US" dirty="0" smtClean="0"/>
              <a:t>ikes </a:t>
            </a:r>
            <a:r>
              <a:rPr lang="en-US" dirty="0" smtClean="0"/>
              <a:t>and dislikes</a:t>
            </a:r>
          </a:p>
          <a:p>
            <a:pPr>
              <a:buNone/>
            </a:pPr>
            <a:endParaRPr lang="en-US" dirty="0" smtClean="0"/>
          </a:p>
          <a:p>
            <a:r>
              <a:rPr lang="en-US" dirty="0" smtClean="0"/>
              <a:t>Be careful of online names – don’t give TMI in </a:t>
            </a:r>
            <a:r>
              <a:rPr lang="en-US" dirty="0" smtClean="0"/>
              <a:t>name.</a:t>
            </a:r>
            <a:endParaRPr lang="en-US" dirty="0" smtClean="0"/>
          </a:p>
          <a:p>
            <a:pPr lvl="1"/>
            <a:r>
              <a:rPr lang="en-US" dirty="0" smtClean="0"/>
              <a:t>            </a:t>
            </a:r>
            <a:r>
              <a:rPr lang="en-US" dirty="0" smtClean="0"/>
              <a:t>Sunygrl14</a:t>
            </a:r>
            <a:endParaRPr lang="en-US" dirty="0" smtClean="0"/>
          </a:p>
          <a:p>
            <a:pPr lvl="1"/>
            <a:r>
              <a:rPr lang="en-US" dirty="0" smtClean="0"/>
              <a:t>            Sweetie15</a:t>
            </a:r>
          </a:p>
          <a:p>
            <a:pPr lvl="1"/>
            <a:r>
              <a:rPr lang="en-US" dirty="0" smtClean="0"/>
              <a:t>            Goldguy17</a:t>
            </a:r>
          </a:p>
          <a:p>
            <a:pPr lvl="1"/>
            <a:r>
              <a:rPr lang="en-US" dirty="0" smtClean="0"/>
              <a:t>            90tampa</a:t>
            </a:r>
          </a:p>
          <a:p>
            <a:endParaRPr lang="en-US" dirty="0"/>
          </a:p>
        </p:txBody>
      </p:sp>
      <p:pic>
        <p:nvPicPr>
          <p:cNvPr id="30722" name="Picture 2" descr="http://images1.cliqueclack.com/tv/wp-content/uploads/2010/02/modfam-mustache.png"/>
          <p:cNvPicPr>
            <a:picLocks noChangeAspect="1" noChangeArrowheads="1"/>
          </p:cNvPicPr>
          <p:nvPr/>
        </p:nvPicPr>
        <p:blipFill>
          <a:blip r:embed="rId2" cstate="print"/>
          <a:srcRect l="18823" r="19059"/>
          <a:stretch>
            <a:fillRect/>
          </a:stretch>
        </p:blipFill>
        <p:spPr bwMode="auto">
          <a:xfrm>
            <a:off x="6248400" y="3962400"/>
            <a:ext cx="2514600" cy="2324101"/>
          </a:xfrm>
          <a:prstGeom prst="rect">
            <a:avLst/>
          </a:prstGeom>
          <a:noFill/>
        </p:spPr>
      </p:pic>
      <p:sp>
        <p:nvSpPr>
          <p:cNvPr id="5" name="Rounded Rectangular Callout 4"/>
          <p:cNvSpPr/>
          <p:nvPr/>
        </p:nvSpPr>
        <p:spPr>
          <a:xfrm>
            <a:off x="3581400" y="3657600"/>
            <a:ext cx="2590800" cy="1143000"/>
          </a:xfrm>
          <a:prstGeom prst="wedgeRoundRectCallout">
            <a:avLst>
              <a:gd name="adj1" fmla="val 45954"/>
              <a:gd name="adj2" fmla="val 7603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0" y="3657600"/>
            <a:ext cx="2438400" cy="923330"/>
          </a:xfrm>
          <a:prstGeom prst="rect">
            <a:avLst/>
          </a:prstGeom>
          <a:noFill/>
        </p:spPr>
        <p:txBody>
          <a:bodyPr wrap="square" rtlCol="0">
            <a:spAutoFit/>
          </a:bodyPr>
          <a:lstStyle/>
          <a:p>
            <a:r>
              <a:rPr lang="en-US" dirty="0" smtClean="0"/>
              <a:t>What the face? I can’t tell who any of these people are……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Question students about appropriate information</a:t>
            </a:r>
            <a:endParaRPr lang="en-US" sz="2800" dirty="0"/>
          </a:p>
        </p:txBody>
      </p:sp>
      <p:sp>
        <p:nvSpPr>
          <p:cNvPr id="3" name="Content Placeholder 2"/>
          <p:cNvSpPr>
            <a:spLocks noGrp="1"/>
          </p:cNvSpPr>
          <p:nvPr>
            <p:ph sz="quarter" idx="1"/>
          </p:nvPr>
        </p:nvSpPr>
        <p:spPr/>
        <p:txBody>
          <a:bodyPr>
            <a:normAutofit fontScale="85000" lnSpcReduction="20000"/>
          </a:bodyPr>
          <a:lstStyle/>
          <a:p>
            <a:r>
              <a:rPr lang="en-US" i="1" dirty="0" smtClean="0"/>
              <a:t>Can </a:t>
            </a:r>
            <a:r>
              <a:rPr lang="en-US" i="1" dirty="0" smtClean="0"/>
              <a:t>you tell someone </a:t>
            </a:r>
            <a:r>
              <a:rPr lang="en-US" i="1" dirty="0" smtClean="0"/>
              <a:t>your favorite movie? </a:t>
            </a:r>
          </a:p>
          <a:p>
            <a:r>
              <a:rPr lang="en-US" i="1" dirty="0" smtClean="0"/>
              <a:t>Yes</a:t>
            </a:r>
            <a:endParaRPr lang="en-US" dirty="0" smtClean="0"/>
          </a:p>
          <a:p>
            <a:r>
              <a:rPr lang="en-US" i="1" dirty="0" smtClean="0"/>
              <a:t> Your favorite movie theater</a:t>
            </a:r>
            <a:r>
              <a:rPr lang="en-US" i="1" dirty="0" smtClean="0"/>
              <a:t>? </a:t>
            </a:r>
          </a:p>
          <a:p>
            <a:r>
              <a:rPr lang="en-US" i="1" dirty="0" smtClean="0"/>
              <a:t>Probably not a good idea.</a:t>
            </a:r>
            <a:endParaRPr lang="en-US" dirty="0" smtClean="0"/>
          </a:p>
          <a:p>
            <a:r>
              <a:rPr lang="en-US" i="1" dirty="0" smtClean="0"/>
              <a:t>You </a:t>
            </a:r>
            <a:r>
              <a:rPr lang="en-US" i="1" dirty="0" smtClean="0"/>
              <a:t>like pizza?  </a:t>
            </a:r>
            <a:endParaRPr lang="en-US" i="1" dirty="0" smtClean="0"/>
          </a:p>
          <a:p>
            <a:r>
              <a:rPr lang="en-US" i="1" dirty="0" smtClean="0"/>
              <a:t>Sure</a:t>
            </a:r>
            <a:endParaRPr lang="en-US" i="1" dirty="0" smtClean="0"/>
          </a:p>
          <a:p>
            <a:r>
              <a:rPr lang="en-US" i="1" dirty="0" smtClean="0"/>
              <a:t>Type </a:t>
            </a:r>
            <a:r>
              <a:rPr lang="en-US" i="1" dirty="0" smtClean="0"/>
              <a:t>of pets that you have?  </a:t>
            </a:r>
            <a:endParaRPr lang="en-US" i="1" dirty="0" smtClean="0"/>
          </a:p>
          <a:p>
            <a:r>
              <a:rPr lang="en-US" i="1" dirty="0" smtClean="0"/>
              <a:t>Yup</a:t>
            </a:r>
            <a:endParaRPr lang="en-US" i="1" dirty="0" smtClean="0"/>
          </a:p>
          <a:p>
            <a:r>
              <a:rPr lang="en-US" i="1" dirty="0" smtClean="0"/>
              <a:t>Your favorite beach</a:t>
            </a:r>
            <a:r>
              <a:rPr lang="en-US" i="1" dirty="0" smtClean="0"/>
              <a:t>?</a:t>
            </a:r>
          </a:p>
          <a:p>
            <a:r>
              <a:rPr lang="en-US" i="1" dirty="0" smtClean="0"/>
              <a:t>I think you can see how that could end poorly.</a:t>
            </a:r>
            <a:endParaRPr lang="en-US" dirty="0" smtClean="0"/>
          </a:p>
          <a:p>
            <a:r>
              <a:rPr lang="en-US" i="1" dirty="0" smtClean="0"/>
              <a:t>Teacher’s </a:t>
            </a:r>
            <a:r>
              <a:rPr lang="en-US" i="1" dirty="0" smtClean="0"/>
              <a:t>names</a:t>
            </a:r>
            <a:r>
              <a:rPr lang="en-US" i="1" dirty="0" smtClean="0"/>
              <a:t>?</a:t>
            </a:r>
          </a:p>
          <a:p>
            <a:r>
              <a:rPr lang="en-US" i="1" dirty="0" smtClean="0"/>
              <a:t>Absolutely not!</a:t>
            </a:r>
            <a:endParaRPr lang="en-US" dirty="0" smtClean="0"/>
          </a:p>
          <a:p>
            <a:endParaRPr lang="en-US" dirty="0"/>
          </a:p>
        </p:txBody>
      </p:sp>
      <p:pic>
        <p:nvPicPr>
          <p:cNvPr id="31746" name="Picture 2" descr="http://vonscomics.files.wordpress.com/2007/09/hairy_beach_dude_for_jesus.jpg"/>
          <p:cNvPicPr>
            <a:picLocks noChangeAspect="1" noChangeArrowheads="1"/>
          </p:cNvPicPr>
          <p:nvPr/>
        </p:nvPicPr>
        <p:blipFill>
          <a:blip r:embed="rId2" cstate="print"/>
          <a:srcRect/>
          <a:stretch>
            <a:fillRect/>
          </a:stretch>
        </p:blipFill>
        <p:spPr bwMode="auto">
          <a:xfrm>
            <a:off x="7315200" y="3429000"/>
            <a:ext cx="1543050" cy="2114550"/>
          </a:xfrm>
          <a:prstGeom prst="rect">
            <a:avLst/>
          </a:prstGeom>
          <a:noFill/>
        </p:spPr>
      </p:pic>
      <p:sp>
        <p:nvSpPr>
          <p:cNvPr id="5" name="Rounded Rectangular Callout 4"/>
          <p:cNvSpPr/>
          <p:nvPr/>
        </p:nvSpPr>
        <p:spPr>
          <a:xfrm>
            <a:off x="5334000" y="2209800"/>
            <a:ext cx="2057400" cy="1066800"/>
          </a:xfrm>
          <a:prstGeom prst="wedgeRoundRectCallout">
            <a:avLst>
              <a:gd name="adj1" fmla="val 36603"/>
              <a:gd name="adj2" fmla="val 7964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2286000"/>
            <a:ext cx="1905000" cy="923330"/>
          </a:xfrm>
          <a:prstGeom prst="rect">
            <a:avLst/>
          </a:prstGeom>
          <a:noFill/>
        </p:spPr>
        <p:txBody>
          <a:bodyPr wrap="square" rtlCol="0">
            <a:spAutoFit/>
          </a:bodyPr>
          <a:lstStyle/>
          <a:p>
            <a:r>
              <a:rPr lang="en-US" dirty="0" smtClean="0"/>
              <a:t>Heard this was your favorite beach!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Be careful in joining mailing lists, some may make your personal information public</a:t>
            </a:r>
          </a:p>
          <a:p>
            <a:r>
              <a:rPr lang="en-US" dirty="0" smtClean="0"/>
              <a:t>Newsgroups, Forums, and Bulletin Boards – remember not to slip and say anything that can reveal your identity age (little pieces of info can be put together over time)</a:t>
            </a:r>
          </a:p>
          <a:p>
            <a:pPr>
              <a:buNone/>
            </a:pPr>
            <a:endParaRPr lang="en-US" dirty="0" smtClean="0"/>
          </a:p>
          <a:p>
            <a:r>
              <a:rPr lang="en-US" dirty="0" smtClean="0"/>
              <a:t>[You give out your school colors, and two conversations ago you said you were from a town by Seattle, and in another conversation you said the school mascot was the hawk – and you’ve just told someone where you are]</a:t>
            </a:r>
          </a:p>
          <a:p>
            <a:pPr>
              <a:buNone/>
            </a:pPr>
            <a:endParaRPr lang="en-US" dirty="0" smtClean="0"/>
          </a:p>
          <a:p>
            <a:r>
              <a:rPr lang="en-US" dirty="0" smtClean="0"/>
              <a:t>Profiles – be sure they do not reveal your town, name, school,</a:t>
            </a:r>
          </a:p>
          <a:p>
            <a:r>
              <a:rPr lang="en-US" dirty="0" smtClean="0"/>
              <a:t>Website – if you build a website – do not put any specific information on it (even code that isn’t displayed can be read by anyone) Do not register it with your name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Meeting People on the </a:t>
            </a:r>
            <a:r>
              <a:rPr lang="en-US" b="1" dirty="0" smtClean="0"/>
              <a:t>Internet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If </a:t>
            </a:r>
            <a:r>
              <a:rPr lang="en-US" dirty="0" smtClean="0"/>
              <a:t>someone asks to meet you – tell an adult immediately</a:t>
            </a:r>
          </a:p>
          <a:p>
            <a:r>
              <a:rPr lang="en-US" dirty="0" smtClean="0"/>
              <a:t>Chat rooms are particularly dangerous - people you meet in chat rooms can easily be adult "predators" with misleading  names such as “jason15” “cutiepie08”</a:t>
            </a:r>
          </a:p>
          <a:p>
            <a:r>
              <a:rPr lang="en-US" b="1" dirty="0" smtClean="0"/>
              <a:t>Never</a:t>
            </a:r>
            <a:r>
              <a:rPr lang="en-US" dirty="0" smtClean="0"/>
              <a:t> arrange a face-to-face meeting with someone you meet online</a:t>
            </a:r>
          </a:p>
          <a:p>
            <a:r>
              <a:rPr lang="en-US" dirty="0" smtClean="0"/>
              <a:t>(You have no way of really knowing if that person is a 15 year old boy – or a 50 year old man.)</a:t>
            </a:r>
          </a:p>
          <a:p>
            <a:pPr>
              <a:buNone/>
            </a:pPr>
            <a:r>
              <a:rPr lang="en-US" dirty="0" smtClean="0"/>
              <a:t>           </a:t>
            </a:r>
          </a:p>
          <a:p>
            <a:r>
              <a:rPr lang="en-US" b="1" dirty="0" smtClean="0"/>
              <a:t>Passwords</a:t>
            </a:r>
            <a:endParaRPr lang="en-US" b="1" dirty="0" smtClean="0"/>
          </a:p>
          <a:p>
            <a:pPr lvl="1"/>
            <a:r>
              <a:rPr lang="en-US" dirty="0" smtClean="0"/>
              <a:t>Your personal password is your own special identity, so keep it secret and only share it with a parent or guardian.   (Change it often</a:t>
            </a:r>
            <a:r>
              <a:rPr lang="en-US" dirty="0" smtClean="0"/>
              <a:t>)</a:t>
            </a:r>
            <a:r>
              <a:rPr lang="en-US" dirty="0" smtClean="0"/>
              <a:t> </a:t>
            </a:r>
          </a:p>
          <a:p>
            <a:pPr>
              <a:buNone/>
            </a:pPr>
            <a:endParaRPr lang="en-US" dirty="0" smtClean="0"/>
          </a:p>
          <a:p>
            <a:r>
              <a:rPr lang="en-US" b="1" dirty="0" smtClean="0"/>
              <a:t>Summary </a:t>
            </a:r>
            <a:r>
              <a:rPr lang="en-US" b="1" dirty="0" smtClean="0"/>
              <a:t>– </a:t>
            </a:r>
            <a:r>
              <a:rPr lang="en-US" dirty="0" smtClean="0"/>
              <a:t>talk with adults about what you are doing on the Internet and have an agreement with your parents or </a:t>
            </a:r>
            <a:r>
              <a:rPr lang="en-US" dirty="0" smtClean="0"/>
              <a:t>guardian. I know you just think we are crazy but the fact is we have been around long enough to be burnt on the internet or know someone who has…… we just want to protect you! (Walla)</a:t>
            </a:r>
            <a:endParaRPr lang="en-US" b="1"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TotalTime>
  <Words>868</Words>
  <Application>Microsoft Office PowerPoint</Application>
  <PresentationFormat>On-screen Show (4:3)</PresentationFormat>
  <Paragraphs>131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Pause Before You Post</vt:lpstr>
      <vt:lpstr>Goals:</vt:lpstr>
      <vt:lpstr>Going on the Internet is like going out on Halloween</vt:lpstr>
      <vt:lpstr>Email and Messages</vt:lpstr>
      <vt:lpstr>Giving Out Information</vt:lpstr>
      <vt:lpstr>Slide 6</vt:lpstr>
      <vt:lpstr>Question students about appropriate information</vt:lpstr>
      <vt:lpstr>Slide 8</vt:lpstr>
      <vt:lpstr>Meeting People on the Internet</vt:lpstr>
      <vt:lpstr>Scenarios for Discussion</vt:lpstr>
      <vt:lpstr>Scenarios for Discussion</vt:lpstr>
      <vt:lpstr>PB4UP Quiz!!!</vt:lpstr>
      <vt:lpstr>Chapter 4 Test Review</vt:lpstr>
      <vt:lpstr>Socialization</vt:lpstr>
      <vt:lpstr>Personality</vt:lpstr>
      <vt:lpstr>Role Taking</vt:lpstr>
      <vt:lpstr>Total Institutions</vt:lpstr>
      <vt:lpstr>Resocialization</vt:lpstr>
      <vt:lpstr>Looking-Glass Self</vt:lpstr>
      <vt:lpstr>Anticipatory Socialization</vt:lpstr>
      <vt:lpstr>Generalized Other</vt:lpstr>
      <vt:lpstr>What does the study involving monkeys suggest about the choices of human infants?</vt:lpstr>
      <vt:lpstr>Role Taking</vt:lpstr>
      <vt:lpstr>Strict control over behavior</vt:lpstr>
      <vt:lpstr>Interpreting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Pause Before You Post</dc:title>
  <dc:creator>Patrick</dc:creator>
  <cp:lastModifiedBy>Patrick</cp:lastModifiedBy>
  <cp:revision>2</cp:revision>
  <dcterms:created xsi:type="dcterms:W3CDTF">2012-12-04T16:07:20Z</dcterms:created>
  <dcterms:modified xsi:type="dcterms:W3CDTF">2012-12-04T17:49:26Z</dcterms:modified>
</cp:coreProperties>
</file>