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66" r:id="rId6"/>
    <p:sldId id="259" r:id="rId7"/>
    <p:sldId id="260" r:id="rId8"/>
    <p:sldId id="268" r:id="rId9"/>
    <p:sldId id="269" r:id="rId10"/>
    <p:sldId id="261" r:id="rId11"/>
    <p:sldId id="270" r:id="rId12"/>
    <p:sldId id="272" r:id="rId13"/>
    <p:sldId id="271" r:id="rId14"/>
    <p:sldId id="263" r:id="rId15"/>
    <p:sldId id="273" r:id="rId16"/>
    <p:sldId id="274" r:id="rId17"/>
    <p:sldId id="275" r:id="rId18"/>
    <p:sldId id="264" r:id="rId19"/>
    <p:sldId id="276" r:id="rId20"/>
    <p:sldId id="26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5AD8366-C648-4206-9CEB-F5135AF9447B}" type="datetimeFigureOut">
              <a:rPr lang="en-US" smtClean="0"/>
              <a:pPr/>
              <a:t>1/13/2013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36791A-EED8-4DBF-8FE3-C35A1B6C598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AD8366-C648-4206-9CEB-F5135AF9447B}"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6791A-EED8-4DBF-8FE3-C35A1B6C59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836791A-EED8-4DBF-8FE3-C35A1B6C598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AD8366-C648-4206-9CEB-F5135AF9447B}"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5AD8366-C648-4206-9CEB-F5135AF9447B}"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836791A-EED8-4DBF-8FE3-C35A1B6C598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5AD8366-C648-4206-9CEB-F5135AF9447B}" type="datetimeFigureOut">
              <a:rPr lang="en-US" smtClean="0"/>
              <a:pPr/>
              <a:t>1/13/2013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36791A-EED8-4DBF-8FE3-C35A1B6C598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5AD8366-C648-4206-9CEB-F5135AF9447B}"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6791A-EED8-4DBF-8FE3-C35A1B6C598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AD8366-C648-4206-9CEB-F5135AF9447B}" type="datetimeFigureOut">
              <a:rPr lang="en-US" smtClean="0"/>
              <a:pPr/>
              <a:t>1/13/2013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836791A-EED8-4DBF-8FE3-C35A1B6C598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AD8366-C648-4206-9CEB-F5135AF9447B}" type="datetimeFigureOut">
              <a:rPr lang="en-US" smtClean="0"/>
              <a:pPr/>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836791A-EED8-4DBF-8FE3-C35A1B6C59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5AD8366-C648-4206-9CEB-F5135AF9447B}" type="datetimeFigureOut">
              <a:rPr lang="en-US" smtClean="0"/>
              <a:pPr/>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836791A-EED8-4DBF-8FE3-C35A1B6C59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836791A-EED8-4DBF-8FE3-C35A1B6C598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5AD8366-C648-4206-9CEB-F5135AF9447B}" type="datetimeFigureOut">
              <a:rPr lang="en-US" smtClean="0"/>
              <a:pPr/>
              <a:t>1/13/2013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836791A-EED8-4DBF-8FE3-C35A1B6C598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5AD8366-C648-4206-9CEB-F5135AF9447B}" type="datetimeFigureOut">
              <a:rPr lang="en-US" smtClean="0"/>
              <a:pPr/>
              <a:t>1/13/2013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5AD8366-C648-4206-9CEB-F5135AF9447B}" type="datetimeFigureOut">
              <a:rPr lang="en-US" smtClean="0"/>
              <a:pPr/>
              <a:t>1/13/2013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836791A-EED8-4DBF-8FE3-C35A1B6C598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Paper 1 Review</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Question 2 - 15 Minutes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i="1" dirty="0" smtClean="0"/>
              <a:t>Comparison </a:t>
            </a:r>
            <a:r>
              <a:rPr lang="en-US" i="1" dirty="0"/>
              <a:t>and Contrast (6 Marks)</a:t>
            </a:r>
          </a:p>
          <a:p>
            <a:r>
              <a:rPr lang="en-US" b="1" dirty="0"/>
              <a:t>How to approach:</a:t>
            </a:r>
          </a:p>
          <a:p>
            <a:pPr lvl="1"/>
            <a:r>
              <a:rPr lang="en-US" dirty="0" smtClean="0"/>
              <a:t>Read </a:t>
            </a:r>
            <a:r>
              <a:rPr lang="en-US" dirty="0"/>
              <a:t>both sources again and </a:t>
            </a:r>
            <a:r>
              <a:rPr lang="en-US" b="1" dirty="0"/>
              <a:t>highlight (in a light </a:t>
            </a:r>
            <a:r>
              <a:rPr lang="en-US" b="1" dirty="0" err="1"/>
              <a:t>colour</a:t>
            </a:r>
            <a:r>
              <a:rPr lang="en-US" b="1" dirty="0"/>
              <a:t>) the key ideas in each source</a:t>
            </a:r>
          </a:p>
          <a:p>
            <a:pPr lvl="1"/>
            <a:r>
              <a:rPr lang="en-US" dirty="0" smtClean="0"/>
              <a:t>You </a:t>
            </a:r>
            <a:r>
              <a:rPr lang="en-US" dirty="0"/>
              <a:t>may choose to make a few notes on scrap paper that briefly identify the </a:t>
            </a:r>
            <a:r>
              <a:rPr lang="en-US" dirty="0" smtClean="0"/>
              <a:t>similarities and </a:t>
            </a:r>
            <a:r>
              <a:rPr lang="en-US" dirty="0"/>
              <a:t>differences </a:t>
            </a:r>
            <a:r>
              <a:rPr lang="en-US" i="1" dirty="0"/>
              <a:t>in relation to the question or you may begin to:</a:t>
            </a:r>
          </a:p>
          <a:p>
            <a:pPr lvl="1"/>
            <a:r>
              <a:rPr lang="en-US" dirty="0" smtClean="0"/>
              <a:t>Write </a:t>
            </a:r>
            <a:r>
              <a:rPr lang="en-US" dirty="0"/>
              <a:t>the comparison of both sources in the first paragraph and then the differences </a:t>
            </a:r>
            <a:r>
              <a:rPr lang="en-US" dirty="0" smtClean="0"/>
              <a:t>of the </a:t>
            </a:r>
            <a:r>
              <a:rPr lang="en-US" dirty="0"/>
              <a:t>sources in the second paragraph.</a:t>
            </a:r>
          </a:p>
          <a:p>
            <a:r>
              <a:rPr lang="en-US" b="1" dirty="0"/>
              <a:t>Things to remember:</a:t>
            </a:r>
          </a:p>
          <a:p>
            <a:pPr lvl="1"/>
            <a:r>
              <a:rPr lang="en-US" dirty="0" smtClean="0"/>
              <a:t>Make </a:t>
            </a:r>
            <a:r>
              <a:rPr lang="en-US" dirty="0"/>
              <a:t>sure the C&amp;C are </a:t>
            </a:r>
            <a:r>
              <a:rPr lang="en-US" b="1" dirty="0"/>
              <a:t>separate.</a:t>
            </a:r>
          </a:p>
          <a:p>
            <a:pPr lvl="1"/>
            <a:r>
              <a:rPr lang="en-US" dirty="0" smtClean="0"/>
              <a:t>C&amp;C </a:t>
            </a:r>
            <a:r>
              <a:rPr lang="en-US" dirty="0"/>
              <a:t>the </a:t>
            </a:r>
            <a:r>
              <a:rPr lang="en-US" b="1" dirty="0"/>
              <a:t>content of the sources, not the origin or purpose of them.</a:t>
            </a:r>
          </a:p>
          <a:p>
            <a:pPr lvl="1"/>
            <a:r>
              <a:rPr lang="en-US" dirty="0" smtClean="0"/>
              <a:t>Contrast </a:t>
            </a:r>
            <a:r>
              <a:rPr lang="en-US" dirty="0"/>
              <a:t>can be the differences between the two sources or when one source </a:t>
            </a:r>
            <a:r>
              <a:rPr lang="en-US" dirty="0" smtClean="0"/>
              <a:t>mentions something </a:t>
            </a:r>
            <a:r>
              <a:rPr lang="en-US" dirty="0"/>
              <a:t>that the other ignores.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2. Compare and contrast the views expressed about Stalin in Sources A and B. </a:t>
            </a:r>
            <a:r>
              <a:rPr lang="en-US" b="1" i="1" dirty="0" smtClean="0"/>
              <a:t>[6 marks]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A</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Comrade Stalin, having become General Secretary, has concentrated enormous </a:t>
            </a:r>
            <a:r>
              <a:rPr lang="en-US" dirty="0" smtClean="0"/>
              <a:t>power in </a:t>
            </a:r>
            <a:r>
              <a:rPr lang="en-US" dirty="0" smtClean="0"/>
              <a:t>his hands; I am </a:t>
            </a:r>
            <a:r>
              <a:rPr lang="en-US" dirty="0" smtClean="0"/>
              <a:t>not </a:t>
            </a:r>
            <a:r>
              <a:rPr lang="en-US" dirty="0" smtClean="0"/>
              <a:t>sure that he always knows how to use the power with sufficient caution.  On the other hand, Comrade </a:t>
            </a:r>
            <a:r>
              <a:rPr lang="en-US" dirty="0" smtClean="0"/>
              <a:t>Trotsky </a:t>
            </a:r>
            <a:r>
              <a:rPr lang="en-US" dirty="0" smtClean="0"/>
              <a:t>is distinguished not only by his exceptional abilities – personally he is, to be sure, the most able </a:t>
            </a:r>
            <a:r>
              <a:rPr lang="en-US" dirty="0" smtClean="0"/>
              <a:t>man </a:t>
            </a:r>
            <a:r>
              <a:rPr lang="en-US" dirty="0" smtClean="0"/>
              <a:t>in the present Central Committee – but also by his far-reaching self-confidence and a disposition to be </a:t>
            </a:r>
            <a:r>
              <a:rPr lang="en-US" dirty="0" smtClean="0"/>
              <a:t>too </a:t>
            </a:r>
            <a:r>
              <a:rPr lang="en-US" dirty="0" smtClean="0"/>
              <a:t>much attracted by the purely administrative side of affairs.</a:t>
            </a:r>
          </a:p>
          <a:p>
            <a:pPr>
              <a:buNone/>
            </a:pPr>
            <a:endParaRPr lang="en-US" dirty="0" smtClean="0"/>
          </a:p>
          <a:p>
            <a:pPr>
              <a:buNone/>
            </a:pPr>
            <a:r>
              <a:rPr lang="en-US" dirty="0" smtClean="0"/>
              <a:t>These </a:t>
            </a:r>
            <a:r>
              <a:rPr lang="en-US" dirty="0" smtClean="0"/>
              <a:t>two qualities of the two most able leaders of the present Central Committee might lead to a split, if </a:t>
            </a:r>
            <a:r>
              <a:rPr lang="en-US" dirty="0" smtClean="0"/>
              <a:t>our </a:t>
            </a:r>
            <a:r>
              <a:rPr lang="en-US" dirty="0" smtClean="0"/>
              <a:t>Party does not take measures to prevent </a:t>
            </a:r>
            <a:r>
              <a:rPr lang="en-US" dirty="0" smtClean="0"/>
              <a:t>it…</a:t>
            </a:r>
          </a:p>
          <a:p>
            <a:pPr>
              <a:buNone/>
            </a:pPr>
            <a:endParaRPr lang="en-US" dirty="0" smtClean="0"/>
          </a:p>
          <a:p>
            <a:pPr>
              <a:buNone/>
            </a:pPr>
            <a:r>
              <a:rPr lang="en-US" dirty="0" smtClean="0"/>
              <a:t>4th </a:t>
            </a:r>
            <a:r>
              <a:rPr lang="en-US" dirty="0" smtClean="0"/>
              <a:t>January.  Stalin is too rude, and this fault becomes unbearable in the office of General Secretary.  </a:t>
            </a:r>
            <a:r>
              <a:rPr lang="en-US" dirty="0" smtClean="0"/>
              <a:t>Therefore </a:t>
            </a:r>
            <a:r>
              <a:rPr lang="en-US" dirty="0" smtClean="0"/>
              <a:t>I propose to the comrades to find a way to remove Stalin from that position, and appoint another </a:t>
            </a:r>
            <a:r>
              <a:rPr lang="en-US" dirty="0" smtClean="0"/>
              <a:t>man </a:t>
            </a:r>
            <a:r>
              <a:rPr lang="en-US" dirty="0" smtClean="0"/>
              <a:t>more patient, more loyal, more polite and more attentive to comrades…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 B</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i="1" dirty="0" smtClean="0"/>
              <a:t>An </a:t>
            </a:r>
            <a:r>
              <a:rPr lang="en-US" b="1" i="1" dirty="0" smtClean="0"/>
              <a:t>extract from an article by L Trotsky, On the Suppressed Testament of Lenin, published in 1932.</a:t>
            </a:r>
          </a:p>
          <a:p>
            <a:endParaRPr lang="en-US" dirty="0" smtClean="0"/>
          </a:p>
          <a:p>
            <a:r>
              <a:rPr lang="en-US" dirty="0" smtClean="0"/>
              <a:t>Lenin </a:t>
            </a:r>
            <a:r>
              <a:rPr lang="en-US" dirty="0" smtClean="0"/>
              <a:t>no doubt valued highly certain of Stalin’s characteristics; his firmness of character, tenacity, stubbornness, even ruthlessness and craftiness – qualities necessary in war and consequently in its general staff. But Lenin was far from thinking that these gifts were sufficient for the leadership of the Party and the state. Lenin saw in Stalin a revolutionist, but not a statesman in the grand style. Theory was too important for Lenin, and Stalin’s weak theoretical grounding was known in a small circle. Stalin was not acquainted with the West. He was not included in international discussions, and he was not a writer or an orator. His articles are full of crude sins against the Russian language… In his position as General Secretary he became the giver of </a:t>
            </a:r>
            <a:r>
              <a:rPr lang="en-US" dirty="0" err="1" smtClean="0"/>
              <a:t>favour</a:t>
            </a:r>
            <a:r>
              <a:rPr lang="en-US" dirty="0" smtClean="0"/>
              <a:t> and fortune.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Question 3 - 15 Minutes</a:t>
            </a:r>
            <a:endParaRPr lang="en-US" dirty="0"/>
          </a:p>
        </p:txBody>
      </p:sp>
      <p:sp>
        <p:nvSpPr>
          <p:cNvPr id="3" name="Content Placeholder 2"/>
          <p:cNvSpPr>
            <a:spLocks noGrp="1"/>
          </p:cNvSpPr>
          <p:nvPr>
            <p:ph sz="quarter" idx="1"/>
          </p:nvPr>
        </p:nvSpPr>
        <p:spPr>
          <a:xfrm>
            <a:off x="457200" y="1600200"/>
            <a:ext cx="8229600" cy="4876800"/>
          </a:xfrm>
        </p:spPr>
        <p:txBody>
          <a:bodyPr>
            <a:normAutofit fontScale="77500" lnSpcReduction="20000"/>
          </a:bodyPr>
          <a:lstStyle/>
          <a:p>
            <a:r>
              <a:rPr lang="en-US" i="1" dirty="0" smtClean="0"/>
              <a:t>Evaluation </a:t>
            </a:r>
            <a:r>
              <a:rPr lang="en-US" i="1" dirty="0"/>
              <a:t>of Sources (OPVL) (6 Marks)</a:t>
            </a:r>
          </a:p>
          <a:p>
            <a:r>
              <a:rPr lang="en-US" b="1" dirty="0"/>
              <a:t>How to approach:</a:t>
            </a:r>
          </a:p>
          <a:p>
            <a:pPr lvl="1"/>
            <a:r>
              <a:rPr lang="en-US" dirty="0" smtClean="0"/>
              <a:t>Read </a:t>
            </a:r>
            <a:r>
              <a:rPr lang="en-US" dirty="0"/>
              <a:t>both sources again, paying particular attention to the italicized origin of the source.</a:t>
            </a:r>
          </a:p>
          <a:p>
            <a:pPr lvl="1"/>
            <a:r>
              <a:rPr lang="en-US" b="1" dirty="0" smtClean="0"/>
              <a:t>Highlight </a:t>
            </a:r>
            <a:r>
              <a:rPr lang="en-US" b="1" dirty="0"/>
              <a:t>(in a light </a:t>
            </a:r>
            <a:r>
              <a:rPr lang="en-US" b="1" dirty="0" err="1"/>
              <a:t>colour</a:t>
            </a:r>
            <a:r>
              <a:rPr lang="en-US" b="1" dirty="0"/>
              <a:t>) any key information in the origin or content of the source.</a:t>
            </a:r>
          </a:p>
          <a:p>
            <a:pPr lvl="1"/>
            <a:r>
              <a:rPr lang="en-US" dirty="0" smtClean="0"/>
              <a:t>Write </a:t>
            </a:r>
            <a:r>
              <a:rPr lang="en-US" dirty="0"/>
              <a:t>Q3 by evaluating one source and then the other.</a:t>
            </a:r>
          </a:p>
          <a:p>
            <a:pPr lvl="1"/>
            <a:r>
              <a:rPr lang="en-US" dirty="0" smtClean="0"/>
              <a:t>Write </a:t>
            </a:r>
            <a:r>
              <a:rPr lang="en-US" dirty="0"/>
              <a:t>a structured response (e.g. Origin - The origin of Source C is...).</a:t>
            </a:r>
          </a:p>
          <a:p>
            <a:r>
              <a:rPr lang="en-US" b="1" dirty="0"/>
              <a:t>Things to remember:</a:t>
            </a:r>
          </a:p>
          <a:p>
            <a:pPr lvl="1"/>
            <a:r>
              <a:rPr lang="en-US" dirty="0" smtClean="0"/>
              <a:t>Make </a:t>
            </a:r>
            <a:r>
              <a:rPr lang="en-US" dirty="0"/>
              <a:t>sure to </a:t>
            </a:r>
            <a:r>
              <a:rPr lang="en-US" b="1" dirty="0"/>
              <a:t>explicitly refer to origin, purpose, value, and limitation.</a:t>
            </a:r>
          </a:p>
          <a:p>
            <a:pPr lvl="1"/>
            <a:r>
              <a:rPr lang="en-US" dirty="0" smtClean="0"/>
              <a:t>Origin </a:t>
            </a:r>
            <a:r>
              <a:rPr lang="en-US" dirty="0"/>
              <a:t>- if a primary source has been reprinted in another source, look at the </a:t>
            </a:r>
            <a:r>
              <a:rPr lang="en-US" b="1" dirty="0" smtClean="0"/>
              <a:t>original </a:t>
            </a:r>
            <a:r>
              <a:rPr lang="en-US" dirty="0" smtClean="0"/>
              <a:t>source</a:t>
            </a:r>
            <a:r>
              <a:rPr lang="en-US" dirty="0"/>
              <a:t>, not where/when it was reprinted.</a:t>
            </a:r>
          </a:p>
          <a:p>
            <a:pPr lvl="1"/>
            <a:r>
              <a:rPr lang="en-US" dirty="0" smtClean="0"/>
              <a:t>Purpose </a:t>
            </a:r>
            <a:r>
              <a:rPr lang="en-US" dirty="0"/>
              <a:t>- give the purpose of the </a:t>
            </a:r>
            <a:r>
              <a:rPr lang="en-US" b="1" dirty="0"/>
              <a:t>source, not the excerpt.</a:t>
            </a:r>
          </a:p>
          <a:p>
            <a:pPr lvl="1"/>
            <a:r>
              <a:rPr lang="en-US" dirty="0" smtClean="0"/>
              <a:t>Value </a:t>
            </a:r>
            <a:r>
              <a:rPr lang="en-US" dirty="0"/>
              <a:t>and limitations - use the information you have on the origin and purpose </a:t>
            </a:r>
            <a:r>
              <a:rPr lang="en-US" dirty="0" smtClean="0"/>
              <a:t>to evaluate </a:t>
            </a:r>
            <a:r>
              <a:rPr lang="en-US" dirty="0"/>
              <a:t>the value and limitation of the source. Write 2-3 points for the value </a:t>
            </a:r>
            <a:r>
              <a:rPr lang="en-US" dirty="0" smtClean="0"/>
              <a:t>and limitation </a:t>
            </a:r>
            <a:r>
              <a:rPr lang="en-US" dirty="0"/>
              <a:t>of each source.</a:t>
            </a:r>
          </a:p>
          <a:p>
            <a:pPr lvl="1"/>
            <a:r>
              <a:rPr lang="en-US" dirty="0" smtClean="0"/>
              <a:t>Avoid </a:t>
            </a:r>
            <a:r>
              <a:rPr lang="en-US" dirty="0"/>
              <a:t>using the word “bias” without stating what kind of bias it is and </a:t>
            </a:r>
            <a:r>
              <a:rPr lang="en-US" dirty="0" smtClean="0"/>
              <a:t>providing justification </a:t>
            </a:r>
            <a:r>
              <a:rPr lang="en-US" dirty="0"/>
              <a:t>from the source.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3. </a:t>
            </a:r>
            <a:r>
              <a:rPr lang="en-US" dirty="0" smtClean="0"/>
              <a:t>With reference to their origin and purpose, assess the value and limitations </a:t>
            </a:r>
            <a:r>
              <a:rPr lang="en-US" dirty="0" smtClean="0"/>
              <a:t>for historians </a:t>
            </a:r>
            <a:r>
              <a:rPr lang="en-US" dirty="0" smtClean="0"/>
              <a:t>studying the struggle for leadership, of Source C and Source 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 C</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i="1" dirty="0" smtClean="0"/>
              <a:t>An </a:t>
            </a:r>
            <a:r>
              <a:rPr lang="en-US" b="1" i="1" dirty="0" smtClean="0"/>
              <a:t>extract from a speech by Stalin to the Fifteenth Party Congress December 1927.</a:t>
            </a:r>
          </a:p>
          <a:p>
            <a:r>
              <a:rPr lang="en-US" dirty="0" smtClean="0"/>
              <a:t>How could it happen that the entire party as a whole, and following it the working class too, so thoroughly isolated the opposition? After all, the opposition is headed by well-known people with well-known names, people who know how to advertise themselves.</a:t>
            </a:r>
          </a:p>
          <a:p>
            <a:r>
              <a:rPr lang="en-US" dirty="0" smtClean="0"/>
              <a:t>It happened because the leading groups are able to blow their own trumpets </a:t>
            </a:r>
            <a:r>
              <a:rPr lang="en-US" dirty="0" smtClean="0"/>
              <a:t>[publicize </a:t>
            </a:r>
            <a:r>
              <a:rPr lang="en-US" dirty="0" smtClean="0"/>
              <a:t>their views].</a:t>
            </a:r>
          </a:p>
          <a:p>
            <a:r>
              <a:rPr lang="en-US" dirty="0" smtClean="0"/>
              <a:t>It happened because the opposition happened to be a group of petty-bourgeois intellectuals divorced from life, divorced from the revolution, divorced from the Party, from the working class…</a:t>
            </a:r>
          </a:p>
          <a:p>
            <a:r>
              <a:rPr lang="en-US" dirty="0" smtClean="0"/>
              <a:t>Why did the Party expel Trotsky and Zinoviev? Because they are the </a:t>
            </a:r>
            <a:r>
              <a:rPr lang="en-US" dirty="0" smtClean="0"/>
              <a:t>organizers </a:t>
            </a:r>
            <a:r>
              <a:rPr lang="en-US" dirty="0" smtClean="0"/>
              <a:t>of the entire anti-party opposition, because they set themselves the aim of breaking the laws of the Party. They thought that nobody would dare to touch them, because they wanted to make for themselves the privileged position of nobles in the Party.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 D</a:t>
            </a:r>
            <a:endParaRPr lang="en-US" dirty="0"/>
          </a:p>
        </p:txBody>
      </p:sp>
      <p:sp>
        <p:nvSpPr>
          <p:cNvPr id="3" name="Content Placeholder 2"/>
          <p:cNvSpPr>
            <a:spLocks noGrp="1"/>
          </p:cNvSpPr>
          <p:nvPr>
            <p:ph sz="quarter" idx="1"/>
          </p:nvPr>
        </p:nvSpPr>
        <p:spPr/>
        <p:txBody>
          <a:bodyPr>
            <a:normAutofit fontScale="62500" lnSpcReduction="20000"/>
          </a:bodyPr>
          <a:lstStyle/>
          <a:p>
            <a:r>
              <a:rPr lang="en-US" b="1" i="1" dirty="0" smtClean="0"/>
              <a:t>An </a:t>
            </a:r>
            <a:r>
              <a:rPr lang="en-US" b="1" i="1" dirty="0" smtClean="0"/>
              <a:t>extract from Trotsky the Eternal Revolutionary by Dmitri </a:t>
            </a:r>
            <a:r>
              <a:rPr lang="en-US" b="1" i="1" dirty="0" err="1" smtClean="0"/>
              <a:t>Volkogonov</a:t>
            </a:r>
            <a:r>
              <a:rPr lang="en-US" b="1" i="1" dirty="0" smtClean="0"/>
              <a:t>, published in London in 1996. The Russian author, a former Bolshevik, soldier, academic and politician, also wrote biographies of Lenin and Stalin.</a:t>
            </a:r>
          </a:p>
          <a:p>
            <a:r>
              <a:rPr lang="en-US" dirty="0" smtClean="0"/>
              <a:t>Trotsky was extraordinarily inept [unskilled] at choosing the moment to engage in political struggle. He was no tactician. He knew the poor impression it would make on the Party, his supporters and the army, if he, the second man in the revolution was absent from Lenin’s funeral, even if it was through no fault of his own. He </a:t>
            </a:r>
            <a:r>
              <a:rPr lang="en-US" dirty="0" smtClean="0"/>
              <a:t>recognized </a:t>
            </a:r>
            <a:r>
              <a:rPr lang="en-US" dirty="0" smtClean="0"/>
              <a:t>the great importance of this failure only later. Often at the most critical moments of the [leadership] struggle he left the arena. Once when the Politburo was reviewing his position, he was on a hunting trip. Party members preferred to support successful leaders, and Trotsky came across as a loser. His political opposition appeared as a struggle for power, jobs and influence.</a:t>
            </a:r>
          </a:p>
          <a:p>
            <a:r>
              <a:rPr lang="en-US" dirty="0" smtClean="0"/>
              <a:t>Stalin had understood the importance of appearing as the defender of Lenin and his heritage. All of his speeches against Trotsky were full of quotations from Lenin and references to the dead leader. Stalin spotted Trotsky’s weaknesses and exploited them. As General Secretary he was able to ensure that only those who were against Trotsky were given important positions.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Question 4 - 20 Minutes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i="1" dirty="0" smtClean="0"/>
              <a:t>Mini-Essay </a:t>
            </a:r>
            <a:r>
              <a:rPr lang="en-US" i="1" dirty="0"/>
              <a:t>(8 Marks)</a:t>
            </a:r>
          </a:p>
          <a:p>
            <a:r>
              <a:rPr lang="en-US" b="1" dirty="0"/>
              <a:t>How to approach:</a:t>
            </a:r>
          </a:p>
          <a:p>
            <a:pPr lvl="1"/>
            <a:r>
              <a:rPr lang="en-US" dirty="0" smtClean="0"/>
              <a:t>Read/skim </a:t>
            </a:r>
            <a:r>
              <a:rPr lang="en-US" dirty="0"/>
              <a:t>the sources and </a:t>
            </a:r>
            <a:r>
              <a:rPr lang="en-US" b="1" dirty="0"/>
              <a:t>highlight (in a dark </a:t>
            </a:r>
            <a:r>
              <a:rPr lang="en-US" b="1" dirty="0" err="1"/>
              <a:t>colour</a:t>
            </a:r>
            <a:r>
              <a:rPr lang="en-US" b="1" dirty="0"/>
              <a:t>) key info related to the question</a:t>
            </a:r>
          </a:p>
          <a:p>
            <a:pPr lvl="1"/>
            <a:r>
              <a:rPr lang="en-US" dirty="0" smtClean="0"/>
              <a:t>Sketchy </a:t>
            </a:r>
            <a:r>
              <a:rPr lang="en-US" dirty="0"/>
              <a:t>a brief essay outline (2-3 minutes).</a:t>
            </a:r>
          </a:p>
          <a:p>
            <a:pPr lvl="1"/>
            <a:r>
              <a:rPr lang="en-US" dirty="0" smtClean="0"/>
              <a:t>Brainstorm </a:t>
            </a:r>
            <a:r>
              <a:rPr lang="en-US" dirty="0"/>
              <a:t>three arguments - try to make them balanced so you can use all </a:t>
            </a:r>
            <a:r>
              <a:rPr lang="en-US" dirty="0" smtClean="0"/>
              <a:t>the sources </a:t>
            </a:r>
            <a:r>
              <a:rPr lang="en-US" dirty="0"/>
              <a:t>in your </a:t>
            </a:r>
            <a:r>
              <a:rPr lang="en-US" dirty="0" smtClean="0"/>
              <a:t>essay.</a:t>
            </a:r>
          </a:p>
          <a:p>
            <a:pPr lvl="1"/>
            <a:r>
              <a:rPr lang="en-US" dirty="0" smtClean="0"/>
              <a:t>Imagine </a:t>
            </a:r>
            <a:r>
              <a:rPr lang="en-US" dirty="0"/>
              <a:t>it was a P2: what information would you include (own knowledge).</a:t>
            </a:r>
          </a:p>
          <a:p>
            <a:pPr lvl="1"/>
            <a:r>
              <a:rPr lang="en-US" dirty="0" smtClean="0"/>
              <a:t>Start </a:t>
            </a:r>
            <a:r>
              <a:rPr lang="en-US" dirty="0"/>
              <a:t>your essay with a thesis that has your three arguments built into it.</a:t>
            </a:r>
          </a:p>
          <a:p>
            <a:pPr lvl="1"/>
            <a:r>
              <a:rPr lang="en-US" dirty="0" smtClean="0"/>
              <a:t>Write </a:t>
            </a:r>
            <a:r>
              <a:rPr lang="en-US" dirty="0"/>
              <a:t>your essay. Refer to your outline while you write.</a:t>
            </a:r>
          </a:p>
          <a:p>
            <a:r>
              <a:rPr lang="en-US" b="1" dirty="0"/>
              <a:t>Things to remember:</a:t>
            </a:r>
          </a:p>
          <a:p>
            <a:pPr lvl="1"/>
            <a:r>
              <a:rPr lang="en-US" dirty="0" smtClean="0"/>
              <a:t>Make </a:t>
            </a:r>
            <a:r>
              <a:rPr lang="en-US" dirty="0"/>
              <a:t>sure you use both the sources (try to use all) </a:t>
            </a:r>
            <a:r>
              <a:rPr lang="en-US" b="1" dirty="0"/>
              <a:t>and your own knowledge</a:t>
            </a:r>
          </a:p>
          <a:p>
            <a:pPr lvl="1"/>
            <a:r>
              <a:rPr lang="en-US" dirty="0" smtClean="0"/>
              <a:t>You </a:t>
            </a:r>
            <a:r>
              <a:rPr lang="en-US" dirty="0"/>
              <a:t>don’t </a:t>
            </a:r>
            <a:r>
              <a:rPr lang="en-US" i="1" dirty="0"/>
              <a:t>need an intro or conclusion</a:t>
            </a:r>
            <a:r>
              <a:rPr lang="en-US" i="1" dirty="0" smtClean="0"/>
              <a:t>.</a:t>
            </a:r>
            <a:endParaRPr lang="en-US"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4. </a:t>
            </a:r>
            <a:r>
              <a:rPr lang="en-US" dirty="0" smtClean="0"/>
              <a:t>Using these sources and your own knowledge, explain to what extent </a:t>
            </a:r>
            <a:r>
              <a:rPr lang="en-US" dirty="0" smtClean="0"/>
              <a:t>you agree </a:t>
            </a:r>
            <a:r>
              <a:rPr lang="en-US" dirty="0" smtClean="0"/>
              <a:t>with the assertion that Stalin was able to become leader after the death </a:t>
            </a:r>
            <a:r>
              <a:rPr lang="en-US" dirty="0" smtClean="0"/>
              <a:t>of Lenin </a:t>
            </a:r>
            <a:r>
              <a:rPr lang="en-US" dirty="0" smtClean="0"/>
              <a:t>because of </a:t>
            </a:r>
            <a:r>
              <a:rPr lang="en-US" dirty="0" smtClean="0"/>
              <a:t>Trotsky’s </a:t>
            </a:r>
            <a:r>
              <a:rPr lang="en-US" dirty="0" smtClean="0"/>
              <a:t>weaknesses</a:t>
            </a:r>
            <a:r>
              <a:rPr lang="en-US" dirty="0" smtClean="0"/>
              <a:t>. </a:t>
            </a:r>
            <a:r>
              <a:rPr lang="en-US" i="1" dirty="0" smtClean="0"/>
              <a:t>[8 marks]</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b="1" dirty="0"/>
              <a:t>The</a:t>
            </a:r>
            <a:r>
              <a:rPr lang="en-US" dirty="0"/>
              <a:t> </a:t>
            </a:r>
            <a:r>
              <a:rPr lang="en-US" b="1" dirty="0"/>
              <a:t>content of the Paper 1 will be </a:t>
            </a:r>
            <a:r>
              <a:rPr lang="en-US" b="1" dirty="0" smtClean="0"/>
              <a:t>focused </a:t>
            </a:r>
            <a:r>
              <a:rPr lang="en-US" b="1" dirty="0"/>
              <a:t>on one of the bullet points from the 2010 History Course Guide.</a:t>
            </a:r>
          </a:p>
          <a:p>
            <a:pPr lvl="1"/>
            <a:r>
              <a:rPr lang="en-US" dirty="0"/>
              <a:t>Therefore, it is important that you have sufficient knowledge about each bullet point in the syllabus</a:t>
            </a:r>
            <a:r>
              <a:rPr lang="en-US" dirty="0" smtClean="0"/>
              <a:t>.</a:t>
            </a:r>
          </a:p>
          <a:p>
            <a:r>
              <a:rPr lang="en-US" b="1" dirty="0"/>
              <a:t>Reading Time - 5 Minutes</a:t>
            </a:r>
          </a:p>
          <a:p>
            <a:r>
              <a:rPr lang="en-US" b="1" dirty="0"/>
              <a:t>How to approach:</a:t>
            </a:r>
          </a:p>
          <a:p>
            <a:pPr lvl="1"/>
            <a:r>
              <a:rPr lang="en-US" dirty="0" smtClean="0"/>
              <a:t>Open </a:t>
            </a:r>
            <a:r>
              <a:rPr lang="en-US" dirty="0"/>
              <a:t>the Question Booklet and read the questions. Keep the question booklet open and refer to it when you:</a:t>
            </a:r>
          </a:p>
          <a:p>
            <a:pPr lvl="2"/>
            <a:r>
              <a:rPr lang="en-US" dirty="0" smtClean="0"/>
              <a:t>Read </a:t>
            </a:r>
            <a:r>
              <a:rPr lang="en-US" dirty="0"/>
              <a:t>the Source Booklet. Consider the origin of each source before reading the content below.</a:t>
            </a:r>
          </a:p>
          <a:p>
            <a:pPr lvl="2"/>
            <a:r>
              <a:rPr lang="en-US" dirty="0" smtClean="0"/>
              <a:t>Make </a:t>
            </a:r>
            <a:r>
              <a:rPr lang="en-US" dirty="0"/>
              <a:t>sure you consider the sources in relation to the questions in the Question Booklet.</a:t>
            </a:r>
          </a:p>
          <a:p>
            <a:pPr lvl="2"/>
            <a:r>
              <a:rPr lang="en-US" dirty="0" smtClean="0"/>
              <a:t>When </a:t>
            </a:r>
            <a:r>
              <a:rPr lang="en-US" dirty="0"/>
              <a:t>you finish reading the sources, begin to formulate the answer to question 1a in your head.</a:t>
            </a:r>
          </a:p>
          <a:p>
            <a:r>
              <a:rPr lang="en-US" b="1" dirty="0"/>
              <a:t>Things to remember:</a:t>
            </a:r>
          </a:p>
          <a:p>
            <a:pPr lvl="1"/>
            <a:r>
              <a:rPr lang="en-US" dirty="0" smtClean="0"/>
              <a:t>You </a:t>
            </a:r>
            <a:r>
              <a:rPr lang="en-US" dirty="0"/>
              <a:t>cannot highlight the sources at this point, but you should be very familiar with them.</a:t>
            </a:r>
          </a:p>
          <a:p>
            <a:pPr lvl="1"/>
            <a:r>
              <a:rPr lang="en-US" dirty="0" smtClean="0"/>
              <a:t>Reading </a:t>
            </a:r>
            <a:r>
              <a:rPr lang="en-US" dirty="0"/>
              <a:t>time is exam time. Do not waste any time and start daydreaming.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Some Final Tips...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62500" lnSpcReduction="20000"/>
          </a:bodyPr>
          <a:lstStyle/>
          <a:p>
            <a:r>
              <a:rPr lang="en-US" dirty="0" smtClean="0"/>
              <a:t>Don't panic; read the documents. Don't be surprised if the subject is obscure."You'll learn as you read." You are being assessed on you skill of document analysis." So get in there and analyze.</a:t>
            </a:r>
          </a:p>
          <a:p>
            <a:r>
              <a:rPr lang="en-US" dirty="0" smtClean="0"/>
              <a:t>Make sure you understand the question.</a:t>
            </a:r>
          </a:p>
          <a:p>
            <a:r>
              <a:rPr lang="en-US" dirty="0" smtClean="0"/>
              <a:t>Remember that there is no one right answer on source analysis questions. Explanation and support for your answer s what makes it right." Make sure you support your opinion by citing the documents.</a:t>
            </a:r>
          </a:p>
          <a:p>
            <a:r>
              <a:rPr lang="en-US" dirty="0" smtClean="0"/>
              <a:t>Note the point of view of the author or speaker in each document." Pay attention to the social status or profession of the author/speaker.</a:t>
            </a:r>
          </a:p>
          <a:p>
            <a:r>
              <a:rPr lang="en-US" dirty="0" smtClean="0"/>
              <a:t>Note the tone of the writer/speaker.</a:t>
            </a:r>
          </a:p>
          <a:p>
            <a:r>
              <a:rPr lang="en-US" dirty="0" smtClean="0"/>
              <a:t>Note the date of the documents. Their status as a primary or secondary source will impact how you interpret and evaluate them.</a:t>
            </a:r>
          </a:p>
          <a:p>
            <a:r>
              <a:rPr lang="en-US" dirty="0" smtClean="0"/>
              <a:t>Remember that the documents are not necessarily facts. The documents quite likely express the opinion or perception of the author/speaker.</a:t>
            </a:r>
          </a:p>
          <a:p>
            <a:r>
              <a:rPr lang="en-US" dirty="0" smtClean="0"/>
              <a:t>Assume the reader of the exam knows the documents inside and out but cite the documents that you use (e.g. Source C argues…)"Do not quote extensively from</a:t>
            </a:r>
          </a:p>
          <a:p>
            <a:r>
              <a:rPr lang="en-US" dirty="0" smtClean="0"/>
              <a:t>the documents.“</a:t>
            </a:r>
          </a:p>
          <a:p>
            <a:r>
              <a:rPr lang="en-US" dirty="0" smtClean="0"/>
              <a:t>Concise and exact responses are much better than long and general ones.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Question 1A - 5 Minutes</a:t>
            </a:r>
            <a:endParaRPr lang="en-US" dirty="0"/>
          </a:p>
        </p:txBody>
      </p:sp>
      <p:sp>
        <p:nvSpPr>
          <p:cNvPr id="3" name="Content Placeholder 2"/>
          <p:cNvSpPr>
            <a:spLocks noGrp="1"/>
          </p:cNvSpPr>
          <p:nvPr>
            <p:ph sz="quarter" idx="1"/>
          </p:nvPr>
        </p:nvSpPr>
        <p:spPr/>
        <p:txBody>
          <a:bodyPr>
            <a:normAutofit lnSpcReduction="10000"/>
          </a:bodyPr>
          <a:lstStyle/>
          <a:p>
            <a:r>
              <a:rPr lang="en-US" i="1" dirty="0" smtClean="0"/>
              <a:t>Reading </a:t>
            </a:r>
            <a:r>
              <a:rPr lang="en-US" i="1" dirty="0"/>
              <a:t>Comprehension (3 Marks)</a:t>
            </a:r>
          </a:p>
          <a:p>
            <a:r>
              <a:rPr lang="en-US" b="1" dirty="0"/>
              <a:t>How to approach:</a:t>
            </a:r>
          </a:p>
          <a:p>
            <a:pPr lvl="1"/>
            <a:r>
              <a:rPr lang="en-US" dirty="0" smtClean="0"/>
              <a:t>You </a:t>
            </a:r>
            <a:r>
              <a:rPr lang="en-US" dirty="0"/>
              <a:t>should have begun considering this question during the reading time.</a:t>
            </a:r>
          </a:p>
          <a:p>
            <a:pPr lvl="1"/>
            <a:r>
              <a:rPr lang="en-US" dirty="0" smtClean="0"/>
              <a:t>The </a:t>
            </a:r>
            <a:r>
              <a:rPr lang="en-US" dirty="0"/>
              <a:t>question is worth three marks, but try to write down four points just in case one </a:t>
            </a:r>
            <a:r>
              <a:rPr lang="en-US" dirty="0" smtClean="0"/>
              <a:t>of your </a:t>
            </a:r>
            <a:r>
              <a:rPr lang="en-US" dirty="0"/>
              <a:t>ideas is wrong.</a:t>
            </a:r>
          </a:p>
          <a:p>
            <a:pPr lvl="1"/>
            <a:r>
              <a:rPr lang="en-US" dirty="0" smtClean="0"/>
              <a:t>You </a:t>
            </a:r>
            <a:r>
              <a:rPr lang="en-US" dirty="0"/>
              <a:t>can either quote the source </a:t>
            </a:r>
            <a:r>
              <a:rPr lang="en-US" b="1" dirty="0"/>
              <a:t>or paraphrase the source in your answer.</a:t>
            </a:r>
          </a:p>
          <a:p>
            <a:r>
              <a:rPr lang="en-US" b="1" dirty="0"/>
              <a:t>Things to remember:</a:t>
            </a:r>
          </a:p>
          <a:p>
            <a:pPr lvl="1"/>
            <a:r>
              <a:rPr lang="en-US" dirty="0" smtClean="0"/>
              <a:t>Make </a:t>
            </a:r>
            <a:r>
              <a:rPr lang="en-US" dirty="0"/>
              <a:t>sure your answer is focused and succinct.</a:t>
            </a:r>
          </a:p>
          <a:p>
            <a:pPr lvl="1"/>
            <a:r>
              <a:rPr lang="en-US" dirty="0" smtClean="0"/>
              <a:t>Don’t </a:t>
            </a:r>
            <a:r>
              <a:rPr lang="en-US" dirty="0"/>
              <a:t>spend too much time on this question. It is common to get lost here.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SECTION </a:t>
            </a:r>
            <a:r>
              <a:rPr lang="en-US" b="1" dirty="0" smtClean="0"/>
              <a:t>A</a:t>
            </a:r>
            <a:endParaRPr lang="en-US" dirty="0"/>
          </a:p>
        </p:txBody>
      </p:sp>
      <p:sp>
        <p:nvSpPr>
          <p:cNvPr id="3" name="Content Placeholder 2"/>
          <p:cNvSpPr>
            <a:spLocks noGrp="1"/>
          </p:cNvSpPr>
          <p:nvPr>
            <p:ph sz="quarter" idx="1"/>
          </p:nvPr>
        </p:nvSpPr>
        <p:spPr/>
        <p:txBody>
          <a:bodyPr>
            <a:normAutofit/>
          </a:bodyPr>
          <a:lstStyle/>
          <a:p>
            <a:r>
              <a:rPr lang="en-US" b="1" dirty="0" smtClean="0"/>
              <a:t>Prescribed </a:t>
            </a:r>
            <a:r>
              <a:rPr lang="en-US" b="1" dirty="0" smtClean="0"/>
              <a:t>Subject 1 The USSR under Stalin, 1924 to 1941</a:t>
            </a:r>
          </a:p>
          <a:p>
            <a:r>
              <a:rPr lang="en-US" i="1" dirty="0" smtClean="0"/>
              <a:t>These questions relate to the struggle for leadership after the death of Lenin. The </a:t>
            </a:r>
            <a:r>
              <a:rPr lang="en-US" i="1" dirty="0" smtClean="0"/>
              <a:t>accompanying sources </a:t>
            </a:r>
            <a:r>
              <a:rPr lang="en-US" i="1" dirty="0" smtClean="0"/>
              <a:t>are on pages 2 to 4 in the Source Booklet</a:t>
            </a:r>
            <a:r>
              <a:rPr lang="en-US" i="1" dirty="0" smtClean="0"/>
              <a:t>. [</a:t>
            </a:r>
            <a:r>
              <a:rPr lang="en-US" i="1" dirty="0" smtClean="0"/>
              <a:t>3 marks]</a:t>
            </a:r>
          </a:p>
          <a:p>
            <a:pPr lvl="1"/>
            <a:r>
              <a:rPr lang="en-US" b="1" dirty="0" smtClean="0"/>
              <a:t>(a</a:t>
            </a:r>
            <a:r>
              <a:rPr lang="en-US" b="1" dirty="0" smtClean="0"/>
              <a:t>) </a:t>
            </a:r>
            <a:r>
              <a:rPr lang="en-US" dirty="0" smtClean="0"/>
              <a:t>Why, according to Source A, did Lenin think that Stalin should </a:t>
            </a:r>
            <a:r>
              <a:rPr lang="en-US" dirty="0" smtClean="0"/>
              <a:t>be removed </a:t>
            </a:r>
            <a:r>
              <a:rPr lang="en-US" dirty="0" smtClean="0"/>
              <a:t>from his position of General Secretary?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A</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Comrade Stalin, having become General Secretary, has concentrated enormous </a:t>
            </a:r>
            <a:r>
              <a:rPr lang="en-US" dirty="0" smtClean="0"/>
              <a:t>power in </a:t>
            </a:r>
            <a:r>
              <a:rPr lang="en-US" dirty="0" smtClean="0"/>
              <a:t>his hands; I am </a:t>
            </a:r>
            <a:r>
              <a:rPr lang="en-US" dirty="0" smtClean="0"/>
              <a:t>not </a:t>
            </a:r>
            <a:r>
              <a:rPr lang="en-US" dirty="0" smtClean="0"/>
              <a:t>sure that he always knows how to use the power with sufficient caution.  On the other hand, Comrade </a:t>
            </a:r>
            <a:r>
              <a:rPr lang="en-US" dirty="0" smtClean="0"/>
              <a:t>Trotsky </a:t>
            </a:r>
            <a:r>
              <a:rPr lang="en-US" dirty="0" smtClean="0"/>
              <a:t>is distinguished not only by his exceptional abilities – personally he is, to be sure, the most able </a:t>
            </a:r>
            <a:r>
              <a:rPr lang="en-US" dirty="0" smtClean="0"/>
              <a:t>man </a:t>
            </a:r>
            <a:r>
              <a:rPr lang="en-US" dirty="0" smtClean="0"/>
              <a:t>in the present Central Committee – but also by his far-reaching self-confidence and a disposition to be </a:t>
            </a:r>
            <a:r>
              <a:rPr lang="en-US" dirty="0" smtClean="0"/>
              <a:t>too </a:t>
            </a:r>
            <a:r>
              <a:rPr lang="en-US" dirty="0" smtClean="0"/>
              <a:t>much attracted by the purely administrative side of affairs.</a:t>
            </a:r>
          </a:p>
          <a:p>
            <a:pPr>
              <a:buNone/>
            </a:pPr>
            <a:endParaRPr lang="en-US" dirty="0" smtClean="0"/>
          </a:p>
          <a:p>
            <a:pPr>
              <a:buNone/>
            </a:pPr>
            <a:r>
              <a:rPr lang="en-US" dirty="0" smtClean="0"/>
              <a:t>These </a:t>
            </a:r>
            <a:r>
              <a:rPr lang="en-US" dirty="0" smtClean="0"/>
              <a:t>two qualities of the two most able leaders of the present Central Committee might lead to a split, if </a:t>
            </a:r>
            <a:r>
              <a:rPr lang="en-US" dirty="0" smtClean="0"/>
              <a:t>our </a:t>
            </a:r>
            <a:r>
              <a:rPr lang="en-US" dirty="0" smtClean="0"/>
              <a:t>Party does not take measures to prevent </a:t>
            </a:r>
            <a:r>
              <a:rPr lang="en-US" dirty="0" smtClean="0"/>
              <a:t>it…</a:t>
            </a:r>
          </a:p>
          <a:p>
            <a:pPr>
              <a:buNone/>
            </a:pPr>
            <a:endParaRPr lang="en-US" dirty="0" smtClean="0"/>
          </a:p>
          <a:p>
            <a:pPr>
              <a:buNone/>
            </a:pPr>
            <a:r>
              <a:rPr lang="en-US" dirty="0" smtClean="0"/>
              <a:t>4th </a:t>
            </a:r>
            <a:r>
              <a:rPr lang="en-US" dirty="0" smtClean="0"/>
              <a:t>January.  Stalin is too rude, and this fault becomes unbearable in the office of General Secretary.  </a:t>
            </a:r>
            <a:r>
              <a:rPr lang="en-US" dirty="0" smtClean="0"/>
              <a:t>Therefore </a:t>
            </a:r>
            <a:r>
              <a:rPr lang="en-US" dirty="0" smtClean="0"/>
              <a:t>I propose to the comrades to find a way to remove Stalin from that position, and appoint another </a:t>
            </a:r>
            <a:r>
              <a:rPr lang="en-US" dirty="0" smtClean="0"/>
              <a:t>man </a:t>
            </a:r>
            <a:r>
              <a:rPr lang="en-US" dirty="0" smtClean="0"/>
              <a:t>more patient, more loyal, more polite and more attentive to comrades…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Question 1B - 5 Minutes</a:t>
            </a:r>
            <a:endParaRPr lang="en-US" dirty="0"/>
          </a:p>
        </p:txBody>
      </p:sp>
      <p:sp>
        <p:nvSpPr>
          <p:cNvPr id="3" name="Content Placeholder 2"/>
          <p:cNvSpPr>
            <a:spLocks noGrp="1"/>
          </p:cNvSpPr>
          <p:nvPr>
            <p:ph sz="quarter" idx="1"/>
          </p:nvPr>
        </p:nvSpPr>
        <p:spPr/>
        <p:txBody>
          <a:bodyPr>
            <a:normAutofit lnSpcReduction="10000"/>
          </a:bodyPr>
          <a:lstStyle/>
          <a:p>
            <a:r>
              <a:rPr lang="en-US" i="1" dirty="0" smtClean="0"/>
              <a:t>Political </a:t>
            </a:r>
            <a:r>
              <a:rPr lang="en-US" i="1" dirty="0"/>
              <a:t>Cartoon/Photograph Analysis (2 Marks)</a:t>
            </a:r>
          </a:p>
          <a:p>
            <a:r>
              <a:rPr lang="en-US" b="1" dirty="0"/>
              <a:t>How to approach:</a:t>
            </a:r>
          </a:p>
          <a:p>
            <a:pPr lvl="1"/>
            <a:r>
              <a:rPr lang="en-US" dirty="0" smtClean="0"/>
              <a:t>Before </a:t>
            </a:r>
            <a:r>
              <a:rPr lang="en-US" dirty="0"/>
              <a:t>you try to answer what the cartoon means, deconstruct the cartoon.</a:t>
            </a:r>
          </a:p>
          <a:p>
            <a:pPr lvl="1"/>
            <a:r>
              <a:rPr lang="en-US" dirty="0" smtClean="0"/>
              <a:t>Identify </a:t>
            </a:r>
            <a:r>
              <a:rPr lang="en-US" dirty="0"/>
              <a:t>the key figures, symbols and labeling</a:t>
            </a:r>
          </a:p>
          <a:p>
            <a:pPr lvl="1"/>
            <a:r>
              <a:rPr lang="en-US" dirty="0" smtClean="0"/>
              <a:t>After </a:t>
            </a:r>
            <a:r>
              <a:rPr lang="en-US" dirty="0"/>
              <a:t>you’ve got your “clues”, be a detective and try to figure out the message of the image.</a:t>
            </a:r>
          </a:p>
          <a:p>
            <a:pPr lvl="1"/>
            <a:r>
              <a:rPr lang="en-US" dirty="0" smtClean="0"/>
              <a:t>Use </a:t>
            </a:r>
            <a:r>
              <a:rPr lang="en-US" dirty="0"/>
              <a:t>the key figures, symbols, labeling and caption to justify what you think the message is.</a:t>
            </a:r>
          </a:p>
          <a:p>
            <a:r>
              <a:rPr lang="en-US" b="1" dirty="0"/>
              <a:t>Things to remember:</a:t>
            </a:r>
          </a:p>
          <a:p>
            <a:pPr lvl="1"/>
            <a:r>
              <a:rPr lang="en-US" dirty="0" smtClean="0"/>
              <a:t>Again</a:t>
            </a:r>
            <a:r>
              <a:rPr lang="en-US" dirty="0"/>
              <a:t>, don’t spend too much time on this question. Response should be focused </a:t>
            </a:r>
            <a:r>
              <a:rPr lang="en-US" dirty="0" smtClean="0"/>
              <a:t>and succinct</a:t>
            </a:r>
            <a:r>
              <a:rPr lang="en-US"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Political Cartoon Analysis</a:t>
            </a:r>
            <a:endParaRPr lang="en-US" dirty="0"/>
          </a:p>
        </p:txBody>
      </p:sp>
      <p:sp>
        <p:nvSpPr>
          <p:cNvPr id="3" name="Content Placeholder 2"/>
          <p:cNvSpPr>
            <a:spLocks noGrp="1"/>
          </p:cNvSpPr>
          <p:nvPr>
            <p:ph sz="quarter" idx="1"/>
          </p:nvPr>
        </p:nvSpPr>
        <p:spPr/>
        <p:txBody>
          <a:bodyPr>
            <a:normAutofit fontScale="92500" lnSpcReduction="20000"/>
          </a:bodyPr>
          <a:lstStyle/>
          <a:p>
            <a:pPr marL="514350" indent="-514350">
              <a:buAutoNum type="arabicPeriod"/>
            </a:pPr>
            <a:r>
              <a:rPr lang="en-US" dirty="0" smtClean="0"/>
              <a:t>Who </a:t>
            </a:r>
            <a:r>
              <a:rPr lang="en-US" dirty="0"/>
              <a:t>are the </a:t>
            </a:r>
            <a:r>
              <a:rPr lang="en-US" b="1" dirty="0"/>
              <a:t>key figures and what </a:t>
            </a:r>
            <a:r>
              <a:rPr lang="en-US" b="1" dirty="0" smtClean="0"/>
              <a:t>are </a:t>
            </a:r>
            <a:r>
              <a:rPr lang="en-US" dirty="0" smtClean="0"/>
              <a:t>they </a:t>
            </a:r>
            <a:r>
              <a:rPr lang="en-US" dirty="0"/>
              <a:t>doing? </a:t>
            </a:r>
            <a:endParaRPr lang="en-US" dirty="0" smtClean="0"/>
          </a:p>
          <a:p>
            <a:pPr marL="914400" lvl="1" indent="-514350"/>
            <a:r>
              <a:rPr lang="en-US" dirty="0" smtClean="0"/>
              <a:t>What</a:t>
            </a:r>
            <a:r>
              <a:rPr lang="en-US" dirty="0"/>
              <a:t>, if any, is the </a:t>
            </a:r>
            <a:r>
              <a:rPr lang="en-US" dirty="0" smtClean="0"/>
              <a:t>significance of </a:t>
            </a:r>
            <a:r>
              <a:rPr lang="en-US" dirty="0"/>
              <a:t>the way the figures are dressed or </a:t>
            </a:r>
            <a:r>
              <a:rPr lang="en-US" dirty="0" smtClean="0"/>
              <a:t>what they </a:t>
            </a:r>
            <a:r>
              <a:rPr lang="en-US" dirty="0"/>
              <a:t>are doing?</a:t>
            </a:r>
          </a:p>
          <a:p>
            <a:pPr>
              <a:buNone/>
            </a:pPr>
            <a:r>
              <a:rPr lang="en-US" dirty="0"/>
              <a:t>2. Are there any </a:t>
            </a:r>
            <a:r>
              <a:rPr lang="en-US" b="1" dirty="0"/>
              <a:t>symbols in the cartoon?</a:t>
            </a:r>
          </a:p>
          <a:p>
            <a:pPr lvl="1"/>
            <a:r>
              <a:rPr lang="en-US" dirty="0"/>
              <a:t>What are they? What do they represent?</a:t>
            </a:r>
          </a:p>
          <a:p>
            <a:pPr lvl="1"/>
            <a:r>
              <a:rPr lang="en-US" dirty="0"/>
              <a:t>Why were these symbols chosen?</a:t>
            </a:r>
          </a:p>
          <a:p>
            <a:pPr>
              <a:buNone/>
            </a:pPr>
            <a:r>
              <a:rPr lang="en-US" dirty="0"/>
              <a:t>3. Is there any </a:t>
            </a:r>
            <a:r>
              <a:rPr lang="en-US" b="1" dirty="0"/>
              <a:t>labeling that is present?</a:t>
            </a:r>
          </a:p>
          <a:p>
            <a:pPr lvl="1"/>
            <a:r>
              <a:rPr lang="en-US" dirty="0"/>
              <a:t>What is the purpose of such labeling?</a:t>
            </a:r>
          </a:p>
          <a:p>
            <a:pPr>
              <a:buNone/>
            </a:pPr>
            <a:r>
              <a:rPr lang="en-US" dirty="0"/>
              <a:t>4. Is the issue treated satirically or seriously?</a:t>
            </a:r>
          </a:p>
          <a:p>
            <a:pPr>
              <a:buNone/>
            </a:pPr>
            <a:r>
              <a:rPr lang="en-US" dirty="0"/>
              <a:t>5. How does the picture relate to the </a:t>
            </a:r>
            <a:r>
              <a:rPr lang="en-US" dirty="0" smtClean="0"/>
              <a:t>issue/event </a:t>
            </a:r>
            <a:r>
              <a:rPr lang="en-US" dirty="0"/>
              <a:t>that the cartoonist is presenting?</a:t>
            </a:r>
          </a:p>
          <a:p>
            <a:pPr>
              <a:buNone/>
            </a:pPr>
            <a:r>
              <a:rPr lang="en-US" dirty="0"/>
              <a:t>6. What is the cartoonist’s point of view?</a:t>
            </a:r>
          </a:p>
          <a:p>
            <a:pPr lvl="1"/>
            <a:r>
              <a:rPr lang="en-US" dirty="0"/>
              <a:t>Where does he or she stand? </a:t>
            </a:r>
            <a:r>
              <a:rPr lang="en-US" dirty="0" smtClean="0"/>
              <a:t>What </a:t>
            </a:r>
            <a:r>
              <a:rPr lang="en-US" b="1" dirty="0" smtClean="0"/>
              <a:t>message </a:t>
            </a:r>
            <a:r>
              <a:rPr lang="en-US" b="1" dirty="0"/>
              <a:t>is being conveyed?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(b) What message is conveyed by Source 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 E </a:t>
            </a:r>
            <a:endParaRPr lang="en-US" dirty="0"/>
          </a:p>
        </p:txBody>
      </p:sp>
      <p:sp>
        <p:nvSpPr>
          <p:cNvPr id="3" name="Content Placeholder 2"/>
          <p:cNvSpPr>
            <a:spLocks noGrp="1"/>
          </p:cNvSpPr>
          <p:nvPr>
            <p:ph sz="quarter" idx="1"/>
          </p:nvPr>
        </p:nvSpPr>
        <p:spPr>
          <a:xfrm>
            <a:off x="301752" y="1527048"/>
            <a:ext cx="3965448" cy="4572000"/>
          </a:xfrm>
        </p:spPr>
        <p:txBody>
          <a:bodyPr>
            <a:normAutofit lnSpcReduction="10000"/>
          </a:bodyPr>
          <a:lstStyle/>
          <a:p>
            <a:r>
              <a:rPr lang="en-US" i="1" dirty="0" smtClean="0"/>
              <a:t>An Anti-</a:t>
            </a:r>
            <a:r>
              <a:rPr lang="en-US" i="1" dirty="0" err="1" smtClean="0"/>
              <a:t>Trotskyist</a:t>
            </a:r>
            <a:r>
              <a:rPr lang="en-US" i="1" dirty="0" smtClean="0"/>
              <a:t> Soviet cartoon, by V </a:t>
            </a:r>
            <a:r>
              <a:rPr lang="en-US" i="1" dirty="0" err="1" smtClean="0"/>
              <a:t>Deni</a:t>
            </a:r>
            <a:r>
              <a:rPr lang="en-US" i="1" dirty="0" smtClean="0"/>
              <a:t> (1893-1946), a leading communist cartoonist and poster-artist, published in 1930 (reproduced in </a:t>
            </a:r>
            <a:r>
              <a:rPr lang="en-US" b="1" i="1" dirty="0" smtClean="0"/>
              <a:t>Trotsky the Eternal Revolutionary by Dmitri </a:t>
            </a:r>
            <a:r>
              <a:rPr lang="en-US" b="1" i="1" dirty="0" err="1" smtClean="0"/>
              <a:t>Volkogonov</a:t>
            </a:r>
            <a:r>
              <a:rPr lang="en-US" b="1" i="1" dirty="0" smtClean="0"/>
              <a:t>, London, 1996).</a:t>
            </a:r>
            <a:endParaRPr lang="en-US" dirty="0"/>
          </a:p>
        </p:txBody>
      </p:sp>
      <p:pic>
        <p:nvPicPr>
          <p:cNvPr id="1028" name="Picture 4"/>
          <p:cNvPicPr>
            <a:picLocks noChangeAspect="1" noChangeArrowheads="1"/>
          </p:cNvPicPr>
          <p:nvPr/>
        </p:nvPicPr>
        <p:blipFill>
          <a:blip r:embed="rId2" cstate="print"/>
          <a:srcRect l="33016" t="10417" r="31259" b="6250"/>
          <a:stretch>
            <a:fillRect/>
          </a:stretch>
        </p:blipFill>
        <p:spPr bwMode="auto">
          <a:xfrm>
            <a:off x="5029200" y="1600200"/>
            <a:ext cx="3571875" cy="468442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122</TotalTime>
  <Words>2303</Words>
  <Application>Microsoft Office PowerPoint</Application>
  <PresentationFormat>On-screen Show (4:3)</PresentationFormat>
  <Paragraphs>124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Paper 1 Review</vt:lpstr>
      <vt:lpstr>Slide 2</vt:lpstr>
      <vt:lpstr>Question 1A - 5 Minutes</vt:lpstr>
      <vt:lpstr>SECTION A</vt:lpstr>
      <vt:lpstr>Source A</vt:lpstr>
      <vt:lpstr>Question 1B - 5 Minutes</vt:lpstr>
      <vt:lpstr>Political Cartoon Analysis</vt:lpstr>
      <vt:lpstr>Slide 8</vt:lpstr>
      <vt:lpstr>SOURCE E </vt:lpstr>
      <vt:lpstr>Question 2 - 15 Minutes</vt:lpstr>
      <vt:lpstr>Slide 11</vt:lpstr>
      <vt:lpstr>Source A</vt:lpstr>
      <vt:lpstr>SOURCE B</vt:lpstr>
      <vt:lpstr>Question 3 - 15 Minutes</vt:lpstr>
      <vt:lpstr>Slide 15</vt:lpstr>
      <vt:lpstr>SOURCE C</vt:lpstr>
      <vt:lpstr>SOURCE D</vt:lpstr>
      <vt:lpstr>Question 4 - 20 Minutes</vt:lpstr>
      <vt:lpstr>Slide 19</vt:lpstr>
      <vt:lpstr>Some Final Tips...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Patrick</dc:creator>
  <cp:lastModifiedBy>Patrick</cp:lastModifiedBy>
  <cp:revision>2</cp:revision>
  <dcterms:created xsi:type="dcterms:W3CDTF">2013-01-12T13:22:35Z</dcterms:created>
  <dcterms:modified xsi:type="dcterms:W3CDTF">2013-01-13T05:37:16Z</dcterms:modified>
</cp:coreProperties>
</file>