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7" r:id="rId1"/>
    <p:sldMasterId id="2147483793" r:id="rId2"/>
  </p:sldMasterIdLst>
  <p:notesMasterIdLst>
    <p:notesMasterId r:id="rId38"/>
  </p:notesMasterIdLst>
  <p:sldIdLst>
    <p:sldId id="256" r:id="rId3"/>
    <p:sldId id="285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6" r:id="rId15"/>
    <p:sldId id="287" r:id="rId16"/>
    <p:sldId id="271" r:id="rId17"/>
    <p:sldId id="272" r:id="rId18"/>
    <p:sldId id="273" r:id="rId19"/>
    <p:sldId id="274" r:id="rId20"/>
    <p:sldId id="290" r:id="rId21"/>
    <p:sldId id="291" r:id="rId22"/>
    <p:sldId id="292" r:id="rId23"/>
    <p:sldId id="293" r:id="rId24"/>
    <p:sldId id="29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96" r:id="rId36"/>
    <p:sldId id="295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0C5E63-0909-4FD4-B930-DB12DBCC99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E41B6-EA04-4764-9864-48580029F928}" type="slidenum">
              <a:rPr lang="en-US"/>
              <a:pPr/>
              <a:t>1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EAC8E-B06A-4A70-B634-55AA1C37DF60}" type="slidenum">
              <a:rPr lang="en-US"/>
              <a:pPr/>
              <a:t>10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46E82-CCE3-4504-87C7-2C7105290C60}" type="slidenum">
              <a:rPr lang="en-US"/>
              <a:pPr/>
              <a:t>11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5F0C8-1159-442F-B42D-4BB5BED071C0}" type="slidenum">
              <a:rPr lang="en-US"/>
              <a:pPr/>
              <a:t>12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D0495-E403-48AB-9AC3-5B74D63106C0}" type="slidenum">
              <a:rPr lang="en-US"/>
              <a:pPr/>
              <a:t>13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0B23F-EEF5-4B53-91D7-C4EFF6A2405F}" type="slidenum">
              <a:rPr lang="en-US"/>
              <a:pPr/>
              <a:t>14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BC106-CC48-4E57-B4AC-9180EDC6C696}" type="slidenum">
              <a:rPr lang="en-US"/>
              <a:pPr/>
              <a:t>15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B8465-F6EB-4771-B81F-DAADFF33F8BB}" type="slidenum">
              <a:rPr lang="en-US"/>
              <a:pPr/>
              <a:t>16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E58E3-9FBB-4C27-B6F1-93CF120D4F79}" type="slidenum">
              <a:rPr lang="en-US"/>
              <a:pPr/>
              <a:t>17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FA419-FC18-468B-BC5B-94DC002EF904}" type="slidenum">
              <a:rPr lang="en-US"/>
              <a:pPr/>
              <a:t>18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D2E0D-35C9-406C-B82C-4BC7C9E6FC5C}" type="slidenum">
              <a:rPr lang="en-US"/>
              <a:pPr/>
              <a:t>19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9C8B9-C886-47D4-8ED0-72D2B565C61E}" type="slidenum">
              <a:rPr lang="en-US"/>
              <a:pPr/>
              <a:t>2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72D20-3C9B-42EA-B079-0DC76A81856E}" type="slidenum">
              <a:rPr lang="en-US"/>
              <a:pPr/>
              <a:t>20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518DF-CA7C-42FF-895B-C4501C2B85D9}" type="slidenum">
              <a:rPr lang="en-US"/>
              <a:pPr/>
              <a:t>21</a:t>
            </a:fld>
            <a:endParaRPr 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5E261-6D1E-4E52-A62A-9984DE555AEB}" type="slidenum">
              <a:rPr lang="en-US"/>
              <a:pPr/>
              <a:t>22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882B6-B701-4889-A741-FEA5A50C22E9}" type="slidenum">
              <a:rPr lang="en-US"/>
              <a:pPr/>
              <a:t>23</a:t>
            </a:fld>
            <a:endParaRPr 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D9211-5C0D-45F2-B1FE-19695094FE00}" type="slidenum">
              <a:rPr lang="en-US"/>
              <a:pPr/>
              <a:t>24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A502C-71B9-424A-A8EF-CDC105849327}" type="slidenum">
              <a:rPr lang="en-US"/>
              <a:pPr/>
              <a:t>25</a:t>
            </a:fld>
            <a:endParaRPr 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41D64-A10E-4C2F-80AE-AC4841650E40}" type="slidenum">
              <a:rPr lang="en-US"/>
              <a:pPr/>
              <a:t>26</a:t>
            </a:fld>
            <a:endParaRPr 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0DBD9-2807-47F7-8382-BC213CCAA881}" type="slidenum">
              <a:rPr lang="en-US"/>
              <a:pPr/>
              <a:t>27</a:t>
            </a:fld>
            <a:endParaRPr 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7CB70-D5BC-4037-99AA-F3B348E1E7E4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30874-376A-42F8-AF80-5A75AF995AAF}" type="slidenum">
              <a:rPr lang="en-US"/>
              <a:pPr/>
              <a:t>29</a:t>
            </a:fld>
            <a:endParaRPr 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68B8-C81C-4887-B2B4-958622D7C7EB}" type="slidenum">
              <a:rPr lang="en-US"/>
              <a:pPr/>
              <a:t>3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3923D-F7C2-45A2-8089-2154F4826B69}" type="slidenum">
              <a:rPr lang="en-US"/>
              <a:pPr/>
              <a:t>30</a:t>
            </a:fld>
            <a:endParaRPr 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11B5F-B56F-464E-97C7-09F0B48B4F90}" type="slidenum">
              <a:rPr lang="en-US"/>
              <a:pPr/>
              <a:t>31</a:t>
            </a:fld>
            <a:endParaRPr 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82AE8-58DE-44A2-BC6C-3509629DFDD3}" type="slidenum">
              <a:rPr lang="en-US"/>
              <a:pPr/>
              <a:t>32</a:t>
            </a:fld>
            <a:endParaRPr 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C1B27-2C07-4C60-A3D6-E6546D965A85}" type="slidenum">
              <a:rPr lang="en-US"/>
              <a:pPr/>
              <a:t>33</a:t>
            </a:fld>
            <a:endParaRPr 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D0E14-CB4A-4817-B2F2-921CA8802147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1C734-F11C-42C8-A4AF-9D8EEAAD921F}" type="slidenum">
              <a:rPr lang="en-US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A47B1-770F-4BE0-BE57-2DADA6E185D0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E2519-19DE-4581-B3D5-0C897D3731EE}" type="slidenum">
              <a:rPr lang="en-US"/>
              <a:pPr/>
              <a:t>7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25285-4EC6-4BD9-89EE-AC031351981D}" type="slidenum">
              <a:rPr lang="en-US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9500D-7C54-4DE7-AC46-98759AB98488}" type="slidenum">
              <a:rPr lang="en-US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9B5D36-E734-468A-B9E1-9066CB663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692A-EB7A-4E12-9DF1-67B9763F7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9896A3C-F51E-4026-A2DD-7F7CEB59E8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E2C6D9-B958-46F7-B132-4BD463E4A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9BEF4F-6F6C-4318-A1C7-2CDA4CAC7A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214199-7F54-4D01-9116-4D795FD2F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C93-8E5A-48AE-9AB5-CE26C3C0D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D3499C3-15CD-4CB2-8787-1F83E4F74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959214-143C-45F7-94A8-1159E49DC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5E1344-01ED-4836-B137-7E7116C80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04DDB2-3B12-4F98-9842-C067D2C13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4927C3B-EF0D-48DE-B24A-2EF6266B46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086166-8313-4956-8DD8-45AD45796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3220-77F8-4C87-8683-E6AAEC28F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84602B-EDF4-4FDC-B956-049F84C7A4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627FC1-E524-4E54-8A2A-DC78DF715D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BAEC-DD58-4929-A252-E50133BEDE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2F03374-B489-4D90-8485-BE3091C55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561B054-03B2-4BE1-8D99-64E10B4D6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25C6FF-CB30-49E6-9455-096B654D5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481E48-1404-4B63-9243-1EBC2FAF9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E911C1-89E4-4AAC-8D87-EA4D9FBA7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5696D2-5B22-4488-9E5F-330F829A5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5696D2-5B22-4488-9E5F-330F829A5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543800" cy="1219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smtClean="0"/>
              <a:t> Topic 1: causes, practices and effects of war</a:t>
            </a:r>
            <a:br>
              <a:rPr kumimoji="0" lang="en-US" smtClean="0"/>
            </a:br>
            <a:endParaRPr kumimoji="0" lang="en-US" smtClean="0"/>
          </a:p>
        </p:txBody>
      </p:sp>
      <p:pic>
        <p:nvPicPr>
          <p:cNvPr id="38916" name="Picture 4" descr="uncle s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13818"/>
            <a:ext cx="3581400" cy="481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Failure of Diplomacy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/>
            <a:r>
              <a:rPr lang="en-US" sz="2400" smtClean="0"/>
              <a:t>Germany encourages Moroccan independence in an attempt to break the Entente, which makes it stronger</a:t>
            </a:r>
          </a:p>
          <a:p>
            <a:pPr lvl="1" eaLnBrk="1" hangingPunct="1"/>
            <a:r>
              <a:rPr lang="en-US" sz="2400" smtClean="0"/>
              <a:t>Crisis in the Balkans as the Ottoman Empire crumbles: religious and political differences and begin to fuel unrest.</a:t>
            </a:r>
          </a:p>
          <a:p>
            <a:pPr lvl="1" eaLnBrk="1" hangingPunct="1"/>
            <a:r>
              <a:rPr lang="en-US" sz="2400" smtClean="0"/>
              <a:t>The result was two wars in the Balkans, in which Austria ultimately denied Serbian expansion to the sea.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Short-term Causes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Union of Death also known as The Black Hand assassinates Archduke Franz Ferdinand in Sarajevo.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was the assassin who pulled the trigger.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Ferdinand’s last words: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dirty="0" smtClean="0"/>
              <a:t>Sophie dear, Sophie dear,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don’t </a:t>
            </a:r>
            <a:r>
              <a:rPr lang="en-US" dirty="0" smtClean="0"/>
              <a:t>die!  Stay alive for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our </a:t>
            </a:r>
            <a:r>
              <a:rPr lang="en-US" dirty="0" smtClean="0"/>
              <a:t>children!”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4" descr="arch du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0"/>
            <a:ext cx="3429000" cy="243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inc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124200"/>
            <a:ext cx="2222500" cy="306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Causes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Events that followed: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Austria decides to crush Serbian independence.</a:t>
            </a:r>
          </a:p>
          <a:p>
            <a:pPr lvl="1" eaLnBrk="1" hangingPunct="1"/>
            <a:r>
              <a:rPr lang="en-US" sz="2400" smtClean="0"/>
              <a:t>Germany gives Austria a “blank check” and encouragement to be firm.</a:t>
            </a:r>
          </a:p>
          <a:p>
            <a:pPr lvl="1" eaLnBrk="1" hangingPunct="1"/>
            <a:r>
              <a:rPr lang="en-US" sz="2400" smtClean="0"/>
              <a:t>The Serbs counted on Russian support</a:t>
            </a:r>
          </a:p>
          <a:p>
            <a:pPr lvl="1" eaLnBrk="1" hangingPunct="1"/>
            <a:r>
              <a:rPr lang="en-US" sz="2400" smtClean="0"/>
              <a:t>The Russians in turn counted on France who were terrified to face a war with Germany alone, give a “blank check” to Russia.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Germany’s Blank </a:t>
            </a:r>
            <a:r>
              <a:rPr lang="en-US" sz="3200" dirty="0" smtClean="0"/>
              <a:t>Check </a:t>
            </a:r>
            <a:r>
              <a:rPr lang="en-US" sz="3200" dirty="0" smtClean="0"/>
              <a:t>to Austria-Hungary:</a:t>
            </a:r>
            <a:endParaRPr lang="en-US" sz="2800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“In the meantime His Majesty desires to say that he is not blind to the danger which threatens Austria-Hungary and thus the Triple Alliance as a result of the Russian and Serbian Pan-Slavic agitation.”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Serbia’s Response to Austria-Hungary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(Preamble) ...[Serbia] cannot be held responsible for manifestations of a private character, such as articles in the press and the peaceable work of societies ... [The Serbian government] have been pained and surprised at the statements, according to which members of the Kingdom of Serbia are supposed to have participated in the preparations of the crime...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Begins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/>
            <a:r>
              <a:rPr lang="en-US" sz="2400" smtClean="0"/>
              <a:t>Russia mobilizes it’s army to the German and Austrian boarders.</a:t>
            </a:r>
          </a:p>
          <a:p>
            <a:pPr lvl="1" eaLnBrk="1" hangingPunct="1"/>
            <a:r>
              <a:rPr lang="en-US" sz="2400" smtClean="0"/>
              <a:t>Germany demands an end to mobilization of troops, gets no answer and declares war on Russia on August 1, 1914.</a:t>
            </a:r>
          </a:p>
          <a:p>
            <a:pPr lvl="1" eaLnBrk="1" hangingPunct="1"/>
            <a:r>
              <a:rPr lang="en-US" sz="2400" smtClean="0"/>
              <a:t>Germany also declares war on France on August 3, 1914.</a:t>
            </a:r>
          </a:p>
          <a:p>
            <a:pPr lvl="1" eaLnBrk="1" hangingPunct="1"/>
            <a:r>
              <a:rPr lang="en-US" sz="2400" smtClean="0"/>
              <a:t>Britain declares war on Germany on August 4 only after neutral Belgium is invaded.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you to consider: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The effects of alliances, international markets, industrialism, imperialism/colonialism and nationalism during this time period.</a:t>
            </a:r>
          </a:p>
          <a:p>
            <a:pPr lvl="1" eaLnBrk="1" hangingPunct="1"/>
            <a:r>
              <a:rPr lang="en-US" smtClean="0"/>
              <a:t>Other economic, ideological, political and religious causes of the war.</a:t>
            </a:r>
          </a:p>
          <a:p>
            <a:pPr lvl="1" eaLnBrk="1" hangingPunct="1"/>
            <a:r>
              <a:rPr lang="en-US" smtClean="0"/>
              <a:t>Was this war truly inevitable?  Were there possible steps that could have been taken to avoid war?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Nature of 20th Century War: War on Land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Schlieffen Plan:</a:t>
            </a:r>
          </a:p>
          <a:p>
            <a:pPr lvl="1" eaLnBrk="1" hangingPunct="1"/>
            <a:r>
              <a:rPr lang="en-US" smtClean="0"/>
              <a:t>Germany’s plan to use the excellent rail system to get troops quickly into France through Belgium and then turn “leisurely” to Russia.</a:t>
            </a:r>
          </a:p>
          <a:p>
            <a:pPr lvl="1" eaLnBrk="1" hangingPunct="1"/>
            <a:r>
              <a:rPr lang="en-US" smtClean="0"/>
              <a:t>During the Battle of the Marne, German troops are forced to retreat, France would not fall in a single blow.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in war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/>
            <a:r>
              <a:rPr lang="en-US" sz="2400" smtClean="0"/>
              <a:t>Aviation was barely beginning</a:t>
            </a:r>
          </a:p>
          <a:p>
            <a:pPr lvl="1" eaLnBrk="1" hangingPunct="1"/>
            <a:r>
              <a:rPr lang="en-US" sz="2400" smtClean="0"/>
              <a:t>Motor transport was new, few tanks until late in the war</a:t>
            </a:r>
          </a:p>
          <a:p>
            <a:pPr lvl="1" eaLnBrk="1" hangingPunct="1"/>
            <a:r>
              <a:rPr lang="en-US" sz="2400" smtClean="0"/>
              <a:t>Poison, tear and mustard gas used</a:t>
            </a:r>
          </a:p>
          <a:p>
            <a:pPr lvl="1" eaLnBrk="1" hangingPunct="1"/>
            <a:r>
              <a:rPr lang="en-US" sz="2400" smtClean="0"/>
              <a:t>The most deadly weapon of the early war was the new machine gun, which made it impossible for soldiers to advance across open fields.</a:t>
            </a:r>
          </a:p>
          <a:p>
            <a:pPr lvl="1" eaLnBrk="1" hangingPunct="1"/>
            <a:r>
              <a:rPr lang="en-US" sz="2400" smtClean="0"/>
              <a:t>This resulted in a long stalemate in the trenches.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Trench Warfare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73163" y="1524000"/>
            <a:ext cx="7437437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From autumn 1914-spring 1918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1/3 of all Allied casualties were sustained in trenches.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Rats--eating human remains could grow as big as cats.  A single rat could produce 900 offspring a year.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Lice!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Trench Fever--severe pain followed by a high fever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Frogs, slugs and horned beetles.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Trench Foot-infection of the feet caused by the cold, wet and unsanitary conditions of the trenches.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Century" charset="0"/>
              </a:rPr>
              <a:t>20th </a:t>
            </a:r>
            <a:r>
              <a:rPr lang="en-US" sz="3200" dirty="0" smtClean="0">
                <a:solidFill>
                  <a:schemeClr val="tx1"/>
                </a:solidFill>
                <a:latin typeface="Century" charset="0"/>
              </a:rPr>
              <a:t>Century Warfare</a:t>
            </a:r>
            <a:endParaRPr lang="en-US" dirty="0" smtClean="0">
              <a:solidFill>
                <a:schemeClr val="tx1"/>
              </a:solidFill>
              <a:latin typeface="Century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latin typeface="Century" charset="0"/>
              </a:rPr>
              <a:t>Different types of 20</a:t>
            </a:r>
            <a:r>
              <a:rPr lang="en-US" sz="1600" b="1" baseline="30000" dirty="0" smtClean="0">
                <a:latin typeface="Century" charset="0"/>
              </a:rPr>
              <a:t>th</a:t>
            </a:r>
            <a:r>
              <a:rPr lang="en-US" sz="1600" b="1" dirty="0" smtClean="0">
                <a:latin typeface="Century" charset="0"/>
              </a:rPr>
              <a:t> Century warfare</a:t>
            </a:r>
            <a:br>
              <a:rPr lang="en-US" sz="1600" b="1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Civil, guerrilla, limited, revolutionary</a:t>
            </a:r>
            <a:br>
              <a:rPr lang="en-US" sz="1400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Total war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400" dirty="0" smtClean="0">
              <a:latin typeface="Century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latin typeface="Century" charset="0"/>
              </a:rPr>
              <a:t>Origins and Causes of War</a:t>
            </a:r>
            <a:br>
              <a:rPr lang="en-US" sz="1600" b="1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Long-term and short-term causes, failure of diplomacy</a:t>
            </a:r>
            <a:br>
              <a:rPr lang="en-US" sz="1400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Economic, ideological, political, religious causes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400" dirty="0" smtClean="0">
              <a:latin typeface="Century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latin typeface="Century" charset="0"/>
              </a:rPr>
              <a:t>Nature of 20</a:t>
            </a:r>
            <a:r>
              <a:rPr lang="en-US" sz="1800" b="1" baseline="30000" dirty="0" smtClean="0">
                <a:latin typeface="Century" charset="0"/>
              </a:rPr>
              <a:t>th</a:t>
            </a:r>
            <a:r>
              <a:rPr lang="en-US" sz="1800" b="1" dirty="0" smtClean="0">
                <a:latin typeface="Century" charset="0"/>
              </a:rPr>
              <a:t> Century Wars</a:t>
            </a:r>
            <a:r>
              <a:rPr lang="en-US" sz="1400" dirty="0" smtClean="0">
                <a:latin typeface="Century" charset="0"/>
              </a:rPr>
              <a:t/>
            </a:r>
            <a:br>
              <a:rPr lang="en-US" sz="1400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Technological developments, tactics and strategies: air, sea and land</a:t>
            </a:r>
            <a:br>
              <a:rPr lang="en-US" sz="1400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The home front, the role of women</a:t>
            </a:r>
            <a:br>
              <a:rPr lang="en-US" sz="1400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Resistance and revolutionary movements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400" dirty="0" smtClean="0">
              <a:latin typeface="Century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latin typeface="Century" charset="0"/>
              </a:rPr>
              <a:t>Effects and Results</a:t>
            </a:r>
            <a:br>
              <a:rPr lang="en-US" sz="1800" b="1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Treaties, and wars ending without treaties</a:t>
            </a:r>
            <a:br>
              <a:rPr lang="en-US" sz="1400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Political repercussions, territorial changes</a:t>
            </a:r>
            <a:br>
              <a:rPr lang="en-US" sz="1400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Social and cultural effects, changes in the status of women</a:t>
            </a:r>
            <a:br>
              <a:rPr lang="en-US" sz="1400" dirty="0" smtClean="0">
                <a:latin typeface="Century" charset="0"/>
              </a:rPr>
            </a:br>
            <a:r>
              <a:rPr lang="en-US" sz="1400" dirty="0" smtClean="0">
                <a:latin typeface="Courier New" charset="0"/>
              </a:rPr>
              <a:t>o </a:t>
            </a:r>
            <a:r>
              <a:rPr lang="en-US" sz="1400" dirty="0" smtClean="0">
                <a:latin typeface="Century" charset="0"/>
              </a:rPr>
              <a:t>Post-war economic problems</a:t>
            </a:r>
            <a:br>
              <a:rPr lang="en-US" sz="1400" dirty="0" smtClean="0">
                <a:latin typeface="Century" charset="0"/>
              </a:rPr>
            </a:br>
            <a:r>
              <a:rPr lang="en-US" sz="800" dirty="0" smtClean="0">
                <a:latin typeface="Century" charset="0"/>
              </a:rPr>
              <a:t/>
            </a:r>
            <a:br>
              <a:rPr lang="en-US" sz="800" dirty="0" smtClean="0">
                <a:latin typeface="Century" charset="0"/>
              </a:rPr>
            </a:br>
            <a:r>
              <a:rPr lang="en-US" sz="800" dirty="0" smtClean="0">
                <a:latin typeface="Century" charset="0"/>
              </a:rPr>
              <a:t/>
            </a:r>
            <a:br>
              <a:rPr lang="en-US" sz="800" dirty="0" smtClean="0">
                <a:latin typeface="Century" charset="0"/>
              </a:rPr>
            </a:br>
            <a:endParaRPr lang="en-US" sz="800" dirty="0" smtClean="0">
              <a:latin typeface="Century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Trench Warfare continued…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Patrolling the dangerous areas of no-man’s land (the area between trenches)</a:t>
            </a:r>
          </a:p>
          <a:p>
            <a:pPr lvl="1" eaLnBrk="1" hangingPunct="1"/>
            <a:r>
              <a:rPr lang="en-US" smtClean="0"/>
              <a:t>Boredom</a:t>
            </a:r>
          </a:p>
          <a:p>
            <a:pPr lvl="1" eaLnBrk="1" hangingPunct="1"/>
            <a:r>
              <a:rPr lang="en-US" smtClean="0"/>
              <a:t>The smell--rotting carcases, overflowing latrines, dried sweat, rotting feet, lingering odor of poison gas and other smells of cooking/daily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4996" name="Picture 4" descr="trench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7848600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7044" name="Picture 4" descr="trench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512763"/>
            <a:ext cx="8193087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2" name="Picture 4" descr="trench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4800"/>
            <a:ext cx="456565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Nature of 20th Century War: War at Sea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Land armies seemed helpless and both sides looked to the sea:</a:t>
            </a:r>
          </a:p>
          <a:p>
            <a:pPr lvl="1" eaLnBrk="1" hangingPunct="1"/>
            <a:r>
              <a:rPr lang="en-US" sz="2400" smtClean="0"/>
              <a:t>The British impose a strict naval blockade, which divided good into two categories: contraband and noncontraband.</a:t>
            </a:r>
          </a:p>
          <a:p>
            <a:pPr lvl="1" eaLnBrk="1" hangingPunct="1"/>
            <a:r>
              <a:rPr lang="en-US" sz="2400" smtClean="0"/>
              <a:t>The British tried to stop all goods going to Germany in an attempt to starve out the enemy.</a:t>
            </a:r>
          </a:p>
          <a:p>
            <a:pPr lvl="1" eaLnBrk="1" hangingPunct="1"/>
            <a:r>
              <a:rPr lang="en-US" sz="2400" smtClean="0"/>
              <a:t>Neutral countries were not allowed to enter any German ports.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at Sea continued..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Germany attempts to blockade Britain mainly through the use of submarines.</a:t>
            </a:r>
          </a:p>
          <a:p>
            <a:pPr lvl="1" eaLnBrk="1" hangingPunct="1"/>
            <a:r>
              <a:rPr lang="en-US" sz="2400" smtClean="0"/>
              <a:t>Britain seems helpless to submarine attacks at first.</a:t>
            </a:r>
          </a:p>
          <a:p>
            <a:pPr lvl="1" eaLnBrk="1" hangingPunct="1"/>
            <a:r>
              <a:rPr lang="en-US" sz="2400" smtClean="0"/>
              <a:t>Submarines were a new technology and it was hard to tell what kind of ship they were attacking.</a:t>
            </a:r>
          </a:p>
          <a:p>
            <a:pPr lvl="1" eaLnBrk="1" hangingPunct="1"/>
            <a:r>
              <a:rPr lang="en-US" sz="2400" smtClean="0"/>
              <a:t>The Lusitania is torpedoed off the Irish coast on May 7, 1915, killing 118 American citizens.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Allies Needed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As the stalemate continued, countries begin to search for new allies: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1914, the Ottoman Empire and Bulgaria in 1915 join with Germany and Austria.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Both sides court Italy, the treaty of London promises Italy expanded territory.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Germany promises an independent Poland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1914, Japan declares war on Germany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the crumbling Ottoman Empire, many groups hope for independence.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Question of the United States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President Wilson is reelected in 1916 with the slogan “he kept us out of war”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Wilson could not see getting involved with either side, but he personally supported Britain and France.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He urged true neutrality, but the American people were divided.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Many people had been born in Europe or were children of immigrants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Several events lead to U.S. involvement….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9332" name="Picture 4" descr="ww1-lusit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450" y="0"/>
            <a:ext cx="4443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1380" name="Picture 4" descr="ww1 zimmerman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38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20th Century Warfare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the following list, how you would categorize the warfare of WWI?  Why?</a:t>
            </a:r>
          </a:p>
          <a:p>
            <a:pPr lvl="1" eaLnBrk="1" hangingPunct="1"/>
            <a:r>
              <a:rPr lang="en-US" smtClean="0"/>
              <a:t>Civil?</a:t>
            </a:r>
          </a:p>
          <a:p>
            <a:pPr lvl="1" eaLnBrk="1" hangingPunct="1"/>
            <a:r>
              <a:rPr lang="en-US" smtClean="0"/>
              <a:t>Guerrilla?</a:t>
            </a:r>
          </a:p>
          <a:p>
            <a:pPr lvl="1" eaLnBrk="1" hangingPunct="1"/>
            <a:r>
              <a:rPr lang="en-US" smtClean="0"/>
              <a:t>Limited?</a:t>
            </a:r>
          </a:p>
          <a:p>
            <a:pPr lvl="1" eaLnBrk="1" hangingPunct="1"/>
            <a:r>
              <a:rPr lang="en-US" smtClean="0"/>
              <a:t>Revolutionary?</a:t>
            </a:r>
          </a:p>
          <a:p>
            <a:pPr lvl="1" eaLnBrk="1" hangingPunct="1"/>
            <a:r>
              <a:rPr lang="en-US" smtClean="0"/>
              <a:t>Total?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3428" name="Picture 4" descr="zimmer_cod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535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5476" name="Picture 4" descr="zimmer_decod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463" y="0"/>
            <a:ext cx="5805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United States goes to war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Germany announced unrestricted submarine warfare.</a:t>
            </a:r>
          </a:p>
          <a:p>
            <a:pPr lvl="1" eaLnBrk="1" hangingPunct="1"/>
            <a:r>
              <a:rPr lang="en-US" smtClean="0"/>
              <a:t>The Zimmerman telegram, January 16, 1917, convinces Americans of German aggressiveness.</a:t>
            </a:r>
          </a:p>
          <a:p>
            <a:pPr lvl="1" eaLnBrk="1" hangingPunct="1"/>
            <a:r>
              <a:rPr lang="en-US" smtClean="0"/>
              <a:t>On April 6, 1917 President Wilson went to Congress for a declaration of war- “to make the world safe for democracy”.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you to consider:	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technological developments in WWI.</a:t>
            </a:r>
          </a:p>
          <a:p>
            <a:pPr eaLnBrk="1" hangingPunct="1"/>
            <a:r>
              <a:rPr lang="en-US" smtClean="0"/>
              <a:t>What was happening on the home front during this time?</a:t>
            </a:r>
          </a:p>
          <a:p>
            <a:pPr eaLnBrk="1" hangingPunct="1"/>
            <a:r>
              <a:rPr lang="en-US" smtClean="0"/>
              <a:t>What was the role of women?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Answer questions to DISC source A and B.</a:t>
            </a:r>
          </a:p>
          <a:p>
            <a:r>
              <a:rPr lang="en-US" dirty="0" smtClean="0"/>
              <a:t>Read Kissinger Article – Be prepared for discussion and a writing prompt.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7772400" cy="4038600"/>
          </a:xfrm>
        </p:spPr>
        <p:txBody>
          <a:bodyPr/>
          <a:lstStyle/>
          <a:p>
            <a:pPr marL="514350" indent="-514350" eaLnBrk="1" hangingPunct="1">
              <a:buFont typeface="Helvetica" charset="0"/>
              <a:buAutoNum type="arabicPeriod"/>
            </a:pPr>
            <a:r>
              <a:rPr lang="en-US" smtClean="0"/>
              <a:t>Why do you think there has been so much disagreement among historians about the causes of the First World War?</a:t>
            </a:r>
          </a:p>
          <a:p>
            <a:pPr marL="514350" indent="-514350" eaLnBrk="1" hangingPunct="1">
              <a:buFont typeface="Helvetica" charset="0"/>
              <a:buAutoNum type="arabicPeriod"/>
            </a:pPr>
            <a:r>
              <a:rPr lang="en-US" smtClean="0"/>
              <a:t>What is the “doomsday machine” Kissinger refers to?</a:t>
            </a:r>
          </a:p>
          <a:p>
            <a:pPr marL="514350" indent="-514350" eaLnBrk="1" hangingPunct="1">
              <a:buFont typeface="Helvetica" charset="0"/>
              <a:buAutoNum type="arabicPeriod"/>
            </a:pPr>
            <a:r>
              <a:rPr lang="en-US" smtClean="0"/>
              <a:t>What is a total war, civil war, limited war, guerrilla war, and a revolutionary war?</a:t>
            </a:r>
          </a:p>
          <a:p>
            <a:pPr marL="514350" indent="-51435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Accepted Historical Perspectives on the cause of WWI: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Long term: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Balance of power: Germany and Italy upsetting the “old European” status quo.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Competition created by imperialism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Aging and putrid empires created chaos as they crumbled: Ottoman, Austrian, Russian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Accepted Historical Perspectives on the cause of WWI: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Long term causes continued: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England monopolizing the world’s finances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Alliance system which was set to default to war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German nationalism is the theory which was trumpeted after the war, but not before.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Diplomacy and Alliances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By 1900, a united Germany produced more steel than Britain and France combined.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Germany felt it needed and deserved “a place in the sun”.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German goods are sold, colonial competition begins and some countries look to the German Empire as a friend and protector.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Diplomacy and Alliances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Triple Alliance: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1879 Germany enters into a military alliance with Austria-Hungary.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alliance with Italy is added in 1882.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(This alliance ends before WWI)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 be safe, a “reinsurance” treaty is also signed with Russia.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(This alliance lapses over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Diplomacy and Alliances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1894 France forms an agreement with Russia.  While the countries are different ideologically, France feels the pressure of the Triple Alliance.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By this time, Europe is divided in two camps: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German-Austrian-Italian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Franco-Russian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Diplomacy and Alliances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What about Britain?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32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Britain prided itself on a “splendid isolation”.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Begins to feel pressure by a growing German navy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Enters into a loose </a:t>
            </a:r>
            <a:r>
              <a:rPr lang="en-US" sz="2400" b="1" smtClean="0"/>
              <a:t>entente cordiale</a:t>
            </a:r>
            <a:r>
              <a:rPr lang="en-US" sz="2400" smtClean="0"/>
              <a:t> with France and Russia, but refused to make any military commitments.</a:t>
            </a:r>
          </a:p>
          <a:p>
            <a:pPr lvl="2" eaLnBrk="1" hangingPunct="1">
              <a:lnSpc>
                <a:spcPct val="90000"/>
              </a:lnSpc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9858</TotalTime>
  <Words>1444</Words>
  <Application>Microsoft Office PowerPoint</Application>
  <PresentationFormat>On-screen Show (4:3)</PresentationFormat>
  <Paragraphs>177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ＭＳ Ｐゴシック</vt:lpstr>
      <vt:lpstr>Times New Roman</vt:lpstr>
      <vt:lpstr>Wingdings</vt:lpstr>
      <vt:lpstr>Helvetica</vt:lpstr>
      <vt:lpstr>Osaka</vt:lpstr>
      <vt:lpstr>Century</vt:lpstr>
      <vt:lpstr>Courier New</vt:lpstr>
      <vt:lpstr>Civic</vt:lpstr>
      <vt:lpstr>1_Civic</vt:lpstr>
      <vt:lpstr> Topic 1: causes, practices and effects of war </vt:lpstr>
      <vt:lpstr>20th Century Warfare</vt:lpstr>
      <vt:lpstr>Type of 20th Century Warfare</vt:lpstr>
      <vt:lpstr>Accepted Historical Perspectives on the cause of WWI:</vt:lpstr>
      <vt:lpstr>Accepted Historical Perspectives on the cause of WWI:</vt:lpstr>
      <vt:lpstr>Diplomacy and Alliances</vt:lpstr>
      <vt:lpstr>Diplomacy and Alliances</vt:lpstr>
      <vt:lpstr>Diplomacy and Alliances</vt:lpstr>
      <vt:lpstr>Diplomacy and Alliances</vt:lpstr>
      <vt:lpstr>Failure of Diplomacy</vt:lpstr>
      <vt:lpstr>Short-term Causes</vt:lpstr>
      <vt:lpstr>Short-term Causes</vt:lpstr>
      <vt:lpstr>Germany’s Blank Check to Austria-Hungary:</vt:lpstr>
      <vt:lpstr>Serbia’s Response to Austria-Hungary</vt:lpstr>
      <vt:lpstr>War Begins</vt:lpstr>
      <vt:lpstr>For you to consider:</vt:lpstr>
      <vt:lpstr>Nature of 20th Century War: War on Land</vt:lpstr>
      <vt:lpstr>Technology in war</vt:lpstr>
      <vt:lpstr>Trench Warfare</vt:lpstr>
      <vt:lpstr>Trench Warfare continued…</vt:lpstr>
      <vt:lpstr>Slide 21</vt:lpstr>
      <vt:lpstr>Slide 22</vt:lpstr>
      <vt:lpstr>Slide 23</vt:lpstr>
      <vt:lpstr>Nature of 20th Century War: War at Sea</vt:lpstr>
      <vt:lpstr>War at Sea continued..</vt:lpstr>
      <vt:lpstr>New Allies Needed</vt:lpstr>
      <vt:lpstr>The Question of the United States</vt:lpstr>
      <vt:lpstr>Slide 28</vt:lpstr>
      <vt:lpstr>Slide 29</vt:lpstr>
      <vt:lpstr>Slide 30</vt:lpstr>
      <vt:lpstr>Slide 31</vt:lpstr>
      <vt:lpstr>The United States goes to war</vt:lpstr>
      <vt:lpstr>For you to consider: </vt:lpstr>
      <vt:lpstr>For Next Class</vt:lpstr>
      <vt:lpstr>Slide 35</vt:lpstr>
    </vt:vector>
  </TitlesOfParts>
  <Company>Saint Paul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causes, practices and effects of war</dc:title>
  <dc:creator>SPPS Technology</dc:creator>
  <cp:lastModifiedBy>Patrick</cp:lastModifiedBy>
  <cp:revision>77</cp:revision>
  <dcterms:created xsi:type="dcterms:W3CDTF">2012-02-12T12:58:45Z</dcterms:created>
  <dcterms:modified xsi:type="dcterms:W3CDTF">2012-10-01T10:53:36Z</dcterms:modified>
</cp:coreProperties>
</file>