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2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E984E09-1909-4D4A-96D0-F4AEA8DF2FB6}" type="datetimeFigureOut">
              <a:rPr lang="en-US" smtClean="0"/>
              <a:t>1/26/2013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06B32AD-6348-4EB2-9ABB-01DC74944E7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mrpatrickibhub.weebl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</a:p>
          <a:p>
            <a:r>
              <a:rPr lang="en-US" dirty="0" smtClean="0"/>
              <a:t>Primary and Secondary Groups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Chapter 6 </a:t>
            </a:r>
            <a:br>
              <a:rPr lang="en-US" dirty="0" smtClean="0"/>
            </a:br>
            <a:r>
              <a:rPr lang="en-US" dirty="0" smtClean="0"/>
              <a:t>Groups and Formal Organizations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18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Section 1 Vocab</a:t>
            </a:r>
          </a:p>
          <a:p>
            <a:pPr lvl="1"/>
            <a:r>
              <a:rPr lang="en-US" sz="3200" dirty="0" smtClean="0"/>
              <a:t>Go to my website:</a:t>
            </a:r>
          </a:p>
          <a:p>
            <a:pPr lvl="2"/>
            <a:r>
              <a:rPr lang="en-US" sz="3200" dirty="0">
                <a:hlinkClick r:id="rId2"/>
              </a:rPr>
              <a:t>http://mrpatrickibhub.weebly.com</a:t>
            </a:r>
            <a:r>
              <a:rPr lang="en-US" sz="3200" dirty="0" smtClean="0">
                <a:hlinkClick r:id="rId2"/>
              </a:rPr>
              <a:t>/</a:t>
            </a:r>
            <a:endParaRPr lang="en-US" sz="3200" dirty="0" smtClean="0"/>
          </a:p>
          <a:p>
            <a:pPr lvl="1"/>
            <a:r>
              <a:rPr lang="en-US" sz="3200" dirty="0" smtClean="0"/>
              <a:t>Do vocab for section one</a:t>
            </a:r>
          </a:p>
          <a:p>
            <a:pPr lvl="2"/>
            <a:r>
              <a:rPr lang="en-US" sz="3200" dirty="0" smtClean="0"/>
              <a:t>You can find it under sociology and chapter 6</a:t>
            </a:r>
          </a:p>
          <a:p>
            <a:pPr lvl="1"/>
            <a:r>
              <a:rPr lang="en-US" sz="3200" dirty="0" smtClean="0"/>
              <a:t>Due at the beginning of next class</a:t>
            </a:r>
            <a:endParaRPr lang="en-US" sz="3200" dirty="0"/>
          </a:p>
        </p:txBody>
      </p:sp>
      <p:pic>
        <p:nvPicPr>
          <p:cNvPr id="7170" name="Picture 2" descr="http://www.therealsupermumblog.com/wp-content/uploads/2011/10/thumbs-up.jpg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48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a list of 5 groups that you are emotionally and socially close to.</a:t>
            </a:r>
          </a:p>
          <a:p>
            <a:pPr lvl="1"/>
            <a:r>
              <a:rPr lang="en-US" dirty="0" smtClean="0"/>
              <a:t>Think about why they are important to you.</a:t>
            </a:r>
          </a:p>
          <a:p>
            <a:r>
              <a:rPr lang="en-US" dirty="0" smtClean="0"/>
              <a:t>For one group write a paragraph about the boundaries of that group: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others allowed in the group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200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Groups, Categories, and Aggregates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Group – at least two people who have one or more goals in common and share common ways of thinking and behaving.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492752" y="1524000"/>
            <a:ext cx="4270248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Groups:</a:t>
            </a:r>
          </a:p>
          <a:p>
            <a:pPr lvl="1"/>
            <a:r>
              <a:rPr lang="en-US" dirty="0" smtClean="0"/>
              <a:t>People are in regular contact with each other</a:t>
            </a:r>
          </a:p>
          <a:p>
            <a:pPr lvl="1"/>
            <a:r>
              <a:rPr lang="en-US" dirty="0" smtClean="0"/>
              <a:t>Share some ways of thinking, feeling, behaving</a:t>
            </a:r>
          </a:p>
          <a:p>
            <a:pPr lvl="1"/>
            <a:r>
              <a:rPr lang="en-US" dirty="0" smtClean="0"/>
              <a:t>Take on one another's behavior into account</a:t>
            </a:r>
          </a:p>
          <a:p>
            <a:pPr lvl="1"/>
            <a:r>
              <a:rPr lang="en-US" dirty="0" smtClean="0"/>
              <a:t>Have one or more common interest or goals</a:t>
            </a:r>
            <a:endParaRPr lang="en-US" dirty="0"/>
          </a:p>
        </p:txBody>
      </p:sp>
      <p:pic>
        <p:nvPicPr>
          <p:cNvPr id="1026" name="Picture 2" descr="http://img2.timeinc.net/people/i/2012/news/121119/One-Direction-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05400"/>
            <a:ext cx="21590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ages5.fanpop.com/image/photos/31300000/Celebration-on-Stage-spain-national-football-team-31331718-610-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656046"/>
            <a:ext cx="2178844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12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Category &amp; Social Aggregate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7048"/>
            <a:ext cx="4270248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Social Category – people who share a social characteristic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Social Aggregate – people who are temporarily in the same place at the same time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What are the main differences?</a:t>
            </a:r>
            <a:endParaRPr lang="en-US" dirty="0"/>
          </a:p>
        </p:txBody>
      </p:sp>
      <p:pic>
        <p:nvPicPr>
          <p:cNvPr id="2050" name="Picture 2" descr="http://risenpine.com/wp-content/uploads/2012/05/jay-z-and-kanye-w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934" y="1604665"/>
            <a:ext cx="2778967" cy="15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ritandgrit.com/wp-content/uploads/2009/07/waiting-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962400"/>
            <a:ext cx="1874934" cy="11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.123rf.com/400wm/400/400/iofoto/iofoto0711/iofoto071100565/2044479-middle-aged-african-american-man-and-woman-in-grocery-store-shopping-for-produ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724400"/>
            <a:ext cx="1935988" cy="129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9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Primary Group – people who are emotionally close, know one another well, and seek one another’s company.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Primary Relationships – interactions that are intimate, personal, caring, and fulfilling.</a:t>
            </a:r>
            <a:endParaRPr lang="en-US" dirty="0"/>
          </a:p>
        </p:txBody>
      </p:sp>
      <p:pic>
        <p:nvPicPr>
          <p:cNvPr id="3074" name="Picture 2" descr="http://www.hawaiimagazine.com/images/content/Modern_Family_ABC_Maui_cast_shooting_season_finale/Modern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4277311" cy="320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5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Group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270248" cy="4572000"/>
          </a:xfrm>
        </p:spPr>
        <p:txBody>
          <a:bodyPr/>
          <a:lstStyle/>
          <a:p>
            <a:r>
              <a:rPr lang="en-US" dirty="0" smtClean="0"/>
              <a:t>Emotional Support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Socialization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Encourage Conformity</a:t>
            </a:r>
            <a:endParaRPr lang="en-US" dirty="0"/>
          </a:p>
        </p:txBody>
      </p:sp>
      <p:pic>
        <p:nvPicPr>
          <p:cNvPr id="4098" name="Picture 2" descr="http://www.stlfathersrights.com/images/Emotional%20Support%20in%20Marri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85900"/>
            <a:ext cx="268605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akersfieldmom.com/wp-content/uploads/2012/01/mannerless-sn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76600"/>
            <a:ext cx="2962214" cy="196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cranepsych.edublogs.org/files/2011/12/conformity-15tez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71" y="4495800"/>
            <a:ext cx="2333108" cy="18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Get into groups of three and create your own group.</a:t>
            </a:r>
          </a:p>
          <a:p>
            <a:pPr lvl="1"/>
            <a:r>
              <a:rPr lang="en-US" dirty="0" smtClean="0"/>
              <a:t>Each group is to write down </a:t>
            </a:r>
            <a:r>
              <a:rPr lang="en-US" dirty="0" smtClean="0"/>
              <a:t>their </a:t>
            </a:r>
            <a:r>
              <a:rPr lang="en-US" dirty="0" smtClean="0"/>
              <a:t>groups function</a:t>
            </a:r>
          </a:p>
          <a:p>
            <a:pPr lvl="1"/>
            <a:r>
              <a:rPr lang="en-US" dirty="0" smtClean="0"/>
              <a:t>Who is allowed in the group</a:t>
            </a:r>
            <a:endParaRPr lang="en-US" dirty="0"/>
          </a:p>
          <a:p>
            <a:pPr lvl="1"/>
            <a:r>
              <a:rPr lang="en-US" dirty="0" smtClean="0"/>
              <a:t>Group must also design a logo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What should be turned into me:</a:t>
            </a:r>
          </a:p>
          <a:p>
            <a:pPr lvl="2"/>
            <a:r>
              <a:rPr lang="en-US" dirty="0" smtClean="0"/>
              <a:t>Paper with name, functions, and member</a:t>
            </a:r>
          </a:p>
          <a:p>
            <a:pPr lvl="2"/>
            <a:r>
              <a:rPr lang="en-US" dirty="0" smtClean="0"/>
              <a:t>Logo somewhere either on or attached.</a:t>
            </a:r>
            <a:endParaRPr lang="en-US" dirty="0"/>
          </a:p>
        </p:txBody>
      </p:sp>
      <p:pic>
        <p:nvPicPr>
          <p:cNvPr id="6146" name="Picture 2" descr="http://www.mit.edu/~endeavor/Graphics/Gifs/crest_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327" y="2819400"/>
            <a:ext cx="26003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6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3367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Secondary groups – people who share only part of their lives while focusing on a goal or task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Secondary relationships – impersonal interactions involving limited parts of personalities</a:t>
            </a:r>
            <a:endParaRPr lang="en-US" dirty="0"/>
          </a:p>
        </p:txBody>
      </p:sp>
      <p:pic>
        <p:nvPicPr>
          <p:cNvPr id="5122" name="Picture 2" descr="http://www.accessenglish.org/wp-content/uploads/2012/10/Study-Grou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.abcnews.com/images/US/ap_little_ferry_rescue_ll_121030_w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4381501"/>
            <a:ext cx="2641599" cy="1485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11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Make a list of 5 groups that you are emotionally and socially close to.</a:t>
            </a:r>
          </a:p>
          <a:p>
            <a:pPr lvl="1"/>
            <a:r>
              <a:rPr lang="en-US" dirty="0" smtClean="0"/>
              <a:t>Think about why they are important to you.</a:t>
            </a:r>
          </a:p>
          <a:p>
            <a:r>
              <a:rPr lang="en-US" dirty="0" smtClean="0"/>
              <a:t>For one group write a paragraph about the boundaries of that group: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re others allowed in the group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Which groups are harder to get into?</a:t>
            </a:r>
          </a:p>
          <a:p>
            <a:pPr lvl="2"/>
            <a:r>
              <a:rPr lang="en-US" dirty="0" smtClean="0"/>
              <a:t>Primary or </a:t>
            </a:r>
            <a:r>
              <a:rPr lang="en-US" dirty="0" err="1" smtClean="0"/>
              <a:t>sencondary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4029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295</TotalTime>
  <Words>371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Chapter 6  Groups and Formal Organizations</vt:lpstr>
      <vt:lpstr>Journal</vt:lpstr>
      <vt:lpstr>Groups, Categories, and Aggregates</vt:lpstr>
      <vt:lpstr>Social Category &amp; Social Aggregate</vt:lpstr>
      <vt:lpstr>Primary Group</vt:lpstr>
      <vt:lpstr>Primary Group Functions</vt:lpstr>
      <vt:lpstr>Group Work</vt:lpstr>
      <vt:lpstr>Secondary Groups</vt:lpstr>
      <vt:lpstr>Journal</vt:lpstr>
      <vt:lpstr>Assignment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 Groups and Formal Organizations</dc:title>
  <dc:creator>Patrick Mahoney</dc:creator>
  <cp:lastModifiedBy>Patrick Mahoney</cp:lastModifiedBy>
  <cp:revision>7</cp:revision>
  <dcterms:created xsi:type="dcterms:W3CDTF">2013-01-23T04:31:21Z</dcterms:created>
  <dcterms:modified xsi:type="dcterms:W3CDTF">2013-01-27T09:50:23Z</dcterms:modified>
</cp:coreProperties>
</file>