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6" r:id="rId6"/>
    <p:sldId id="260" r:id="rId7"/>
    <p:sldId id="261" r:id="rId8"/>
    <p:sldId id="263" r:id="rId9"/>
    <p:sldId id="267" r:id="rId10"/>
    <p:sldId id="262" r:id="rId11"/>
    <p:sldId id="265"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68CE8F7-3A8C-4233-9085-4060ED94528E}" type="datetimeFigureOut">
              <a:rPr lang="en-US" smtClean="0"/>
              <a:t>3/10/2013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AF3C531-C3A6-4D80-A035-ADAA3AC481A1}"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8CE8F7-3A8C-4233-9085-4060ED94528E}" type="datetimeFigureOut">
              <a:rPr lang="en-US" smtClean="0"/>
              <a:t>3/10/2013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3C531-C3A6-4D80-A035-ADAA3AC481A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AF3C531-C3A6-4D80-A035-ADAA3AC481A1}"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8CE8F7-3A8C-4233-9085-4060ED94528E}" type="datetimeFigureOut">
              <a:rPr lang="en-US" smtClean="0"/>
              <a:t>3/10/2013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68CE8F7-3A8C-4233-9085-4060ED94528E}" type="datetimeFigureOut">
              <a:rPr lang="en-US" smtClean="0"/>
              <a:t>3/10/2013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AF3C531-C3A6-4D80-A035-ADAA3AC481A1}"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68CE8F7-3A8C-4233-9085-4060ED94528E}" type="datetimeFigureOut">
              <a:rPr lang="en-US" smtClean="0"/>
              <a:t>3/10/2013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AF3C531-C3A6-4D80-A035-ADAA3AC481A1}"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68CE8F7-3A8C-4233-9085-4060ED94528E}" type="datetimeFigureOut">
              <a:rPr lang="en-US" smtClean="0"/>
              <a:t>3/10/2013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F3C531-C3A6-4D80-A035-ADAA3AC481A1}"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68CE8F7-3A8C-4233-9085-4060ED94528E}" type="datetimeFigureOut">
              <a:rPr lang="en-US" smtClean="0"/>
              <a:t>3/10/2013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AF3C531-C3A6-4D80-A035-ADAA3AC481A1}"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68CE8F7-3A8C-4233-9085-4060ED94528E}" type="datetimeFigureOut">
              <a:rPr lang="en-US" smtClean="0"/>
              <a:t>3/10/2013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AF3C531-C3A6-4D80-A035-ADAA3AC481A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68CE8F7-3A8C-4233-9085-4060ED94528E}" type="datetimeFigureOut">
              <a:rPr lang="en-US" smtClean="0"/>
              <a:t>3/10/2013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AF3C531-C3A6-4D80-A035-ADAA3AC481A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AF3C531-C3A6-4D80-A035-ADAA3AC481A1}"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68CE8F7-3A8C-4233-9085-4060ED94528E}" type="datetimeFigureOut">
              <a:rPr lang="en-US" smtClean="0"/>
              <a:t>3/10/2013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AF3C531-C3A6-4D80-A035-ADAA3AC481A1}"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68CE8F7-3A8C-4233-9085-4060ED94528E}" type="datetimeFigureOut">
              <a:rPr lang="en-US" smtClean="0"/>
              <a:t>3/10/2013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68CE8F7-3A8C-4233-9085-4060ED94528E}" type="datetimeFigureOut">
              <a:rPr lang="en-US" smtClean="0"/>
              <a:t>3/10/2013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AF3C531-C3A6-4D80-A035-ADAA3AC481A1}"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file:///C:\Users\Patrick\Videos\MKS\History\Social%20Impact%20of%20the%20Ruhr%20Crisis,%201923.mp4"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Picking up where we left off.</a:t>
            </a:r>
            <a:endParaRPr lang="en-US" dirty="0"/>
          </a:p>
        </p:txBody>
      </p:sp>
      <p:sp>
        <p:nvSpPr>
          <p:cNvPr id="2" name="Title 1"/>
          <p:cNvSpPr>
            <a:spLocks noGrp="1"/>
          </p:cNvSpPr>
          <p:nvPr>
            <p:ph type="ctrTitle"/>
          </p:nvPr>
        </p:nvSpPr>
        <p:spPr/>
        <p:txBody>
          <a:bodyPr/>
          <a:lstStyle/>
          <a:p>
            <a:r>
              <a:rPr lang="en-US" dirty="0" smtClean="0"/>
              <a:t>Causes of WWII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Rapallo Treaty</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April 1922, German and Russian officials signed the treaty.</a:t>
            </a:r>
          </a:p>
          <a:p>
            <a:r>
              <a:rPr lang="en-US" dirty="0" smtClean="0"/>
              <a:t>In the treaty:</a:t>
            </a:r>
          </a:p>
          <a:p>
            <a:pPr lvl="1"/>
            <a:r>
              <a:rPr lang="en-US" dirty="0" smtClean="0"/>
              <a:t>Germany fully recognized the Soviet government </a:t>
            </a:r>
          </a:p>
          <a:p>
            <a:pPr lvl="1"/>
            <a:r>
              <a:rPr lang="en-US" dirty="0" smtClean="0"/>
              <a:t>Both powers denounced reparations</a:t>
            </a:r>
          </a:p>
          <a:p>
            <a:pPr lvl="1"/>
            <a:r>
              <a:rPr lang="en-US" dirty="0" smtClean="0"/>
              <a:t>Provided close economic cooperation</a:t>
            </a:r>
          </a:p>
          <a:p>
            <a:pPr lvl="1"/>
            <a:r>
              <a:rPr lang="en-US" dirty="0" smtClean="0"/>
              <a:t>Military cooperation would now take place</a:t>
            </a:r>
          </a:p>
          <a:p>
            <a:pPr lvl="2"/>
            <a:r>
              <a:rPr lang="en-US" dirty="0" smtClean="0"/>
              <a:t>Allowed Germany to rearm and train secretly in Russia.</a:t>
            </a:r>
          </a:p>
          <a:p>
            <a:r>
              <a:rPr lang="en-US" dirty="0" smtClean="0"/>
              <a:t>Knowledge of the Rapallo Treaty made Great Britain more determined to win over Germany.</a:t>
            </a:r>
          </a:p>
          <a:p>
            <a:pPr lvl="1"/>
            <a:r>
              <a:rPr lang="en-US" dirty="0" smtClean="0"/>
              <a:t>Pushed Germany to become even friendlier with Russia</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Analysis</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smtClean="0"/>
              <a:t>The invasion of the Ruhr in 1923 had the most serious consequences. Within Germany, it weakened the position of the middle classes in society and diminished their support for the Weimar government. Extremist parties on the right and the left were given a boost, because of the alarm at the prospect of complete economic collapse and social disorder. Many historians argue that the invasion of the Ruhr paved the way for Hitler’s subsequent rise to power. Both the British government and the British public were alienated by French policies…The French franc…came under pressure and the French government learned…. Direct action carried a high political cost…It has been suggested that France’s failure to take military action to stop Hitler’s remilitarization of the Rhineland in 1936 stemmed largely from the unhappy experience of the Ruhr in 1923.</a:t>
            </a:r>
          </a:p>
          <a:p>
            <a:endParaRPr lang="en-US" dirty="0" smtClean="0"/>
          </a:p>
          <a:p>
            <a:r>
              <a:rPr lang="en-US" dirty="0" smtClean="0"/>
              <a:t>From Ruth </a:t>
            </a:r>
            <a:r>
              <a:rPr lang="en-US" dirty="0" err="1" smtClean="0"/>
              <a:t>Henig</a:t>
            </a:r>
            <a:r>
              <a:rPr lang="en-US" dirty="0" smtClean="0"/>
              <a:t>, </a:t>
            </a:r>
            <a:r>
              <a:rPr lang="en-US" i="1" dirty="0" smtClean="0"/>
              <a:t>Origins of the First World War</a:t>
            </a:r>
            <a:r>
              <a:rPr lang="en-US" dirty="0" smtClean="0"/>
              <a:t>, 1993</a:t>
            </a:r>
          </a:p>
          <a:p>
            <a:endParaRPr lang="en-US" dirty="0" smtClean="0"/>
          </a:p>
          <a:p>
            <a:r>
              <a:rPr lang="en-US" b="1" dirty="0" smtClean="0"/>
              <a:t>Questions</a:t>
            </a:r>
            <a:endParaRPr lang="en-US" dirty="0" smtClean="0"/>
          </a:p>
          <a:p>
            <a:endParaRPr lang="en-US" b="1" dirty="0" smtClean="0"/>
          </a:p>
          <a:p>
            <a:r>
              <a:rPr lang="en-US" dirty="0" smtClean="0"/>
              <a:t>According to Ruth </a:t>
            </a:r>
            <a:r>
              <a:rPr lang="en-US" dirty="0" err="1" smtClean="0"/>
              <a:t>Henig</a:t>
            </a:r>
            <a:r>
              <a:rPr lang="en-US" dirty="0" smtClean="0"/>
              <a:t>, what was the impact of the Ruhr Invasion on a) Germany and b) France?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HW/In Class Review</a:t>
            </a:r>
            <a:endParaRPr lang="en-US" dirty="0"/>
          </a:p>
        </p:txBody>
      </p:sp>
      <p:sp>
        <p:nvSpPr>
          <p:cNvPr id="3" name="Content Placeholder 2"/>
          <p:cNvSpPr>
            <a:spLocks noGrp="1"/>
          </p:cNvSpPr>
          <p:nvPr>
            <p:ph sz="quarter" idx="1"/>
          </p:nvPr>
        </p:nvSpPr>
        <p:spPr/>
        <p:txBody>
          <a:bodyPr/>
          <a:lstStyle/>
          <a:p>
            <a:r>
              <a:rPr lang="en-US" dirty="0" smtClean="0"/>
              <a:t>What were the reasons for the French occupation of the Ruhr, and how were their aims realized by this occupation?</a:t>
            </a:r>
          </a:p>
          <a:p>
            <a:r>
              <a:rPr lang="en-US" dirty="0" smtClean="0"/>
              <a:t>What were the perspectives of other countries in this crisis.</a:t>
            </a:r>
          </a:p>
          <a:p>
            <a:r>
              <a:rPr lang="en-US" dirty="0" smtClean="0"/>
              <a:t>How did France’s actions undermine the concept of collective security?</a:t>
            </a:r>
          </a:p>
          <a:p>
            <a:pPr>
              <a:buNone/>
            </a:pP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Ruhr Crisis</a:t>
            </a:r>
            <a:endParaRPr lang="en-US" dirty="0"/>
          </a:p>
        </p:txBody>
      </p:sp>
      <p:sp>
        <p:nvSpPr>
          <p:cNvPr id="3" name="Content Placeholder 2"/>
          <p:cNvSpPr>
            <a:spLocks noGrp="1"/>
          </p:cNvSpPr>
          <p:nvPr>
            <p:ph sz="quarter" idx="1"/>
          </p:nvPr>
        </p:nvSpPr>
        <p:spPr>
          <a:xfrm>
            <a:off x="301752" y="1527048"/>
            <a:ext cx="4270248" cy="4572000"/>
          </a:xfrm>
        </p:spPr>
        <p:txBody>
          <a:bodyPr>
            <a:normAutofit fontScale="85000" lnSpcReduction="20000"/>
          </a:bodyPr>
          <a:lstStyle/>
          <a:p>
            <a:r>
              <a:rPr lang="en-US" dirty="0" smtClean="0"/>
              <a:t>France began to feel security was being under minded within a year of signing the Treaty Versailles. </a:t>
            </a:r>
          </a:p>
          <a:p>
            <a:r>
              <a:rPr lang="en-US" dirty="0" smtClean="0"/>
              <a:t>German government seemed unlikely to elect a government to comply with treaty terms.</a:t>
            </a:r>
          </a:p>
          <a:p>
            <a:r>
              <a:rPr lang="en-US" dirty="0" smtClean="0"/>
              <a:t>What were some of the terms for Germany?</a:t>
            </a:r>
          </a:p>
          <a:p>
            <a:r>
              <a:rPr lang="en-US" dirty="0" smtClean="0"/>
              <a:t>Wiesbaden Accords – France agreed to take raw materials from Germany instead of money.</a:t>
            </a:r>
          </a:p>
          <a:p>
            <a:pPr>
              <a:buNone/>
            </a:pPr>
            <a:endParaRPr lang="en-US" dirty="0"/>
          </a:p>
        </p:txBody>
      </p:sp>
      <p:pic>
        <p:nvPicPr>
          <p:cNvPr id="1028" name="Picture 4" descr="http://cla.calpoly.edu/~lcall/213/reparations.jpg"/>
          <p:cNvPicPr>
            <a:picLocks noChangeAspect="1" noChangeArrowheads="1"/>
          </p:cNvPicPr>
          <p:nvPr/>
        </p:nvPicPr>
        <p:blipFill>
          <a:blip r:embed="rId2" cstate="print"/>
          <a:srcRect/>
          <a:stretch>
            <a:fillRect/>
          </a:stretch>
        </p:blipFill>
        <p:spPr bwMode="auto">
          <a:xfrm>
            <a:off x="4800600" y="1933508"/>
            <a:ext cx="3962400" cy="326714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Ruhr Crisis</a:t>
            </a:r>
            <a:endParaRPr lang="en-US" dirty="0"/>
          </a:p>
        </p:txBody>
      </p:sp>
      <p:sp>
        <p:nvSpPr>
          <p:cNvPr id="3" name="Content Placeholder 2"/>
          <p:cNvSpPr>
            <a:spLocks noGrp="1"/>
          </p:cNvSpPr>
          <p:nvPr>
            <p:ph sz="quarter" idx="1"/>
          </p:nvPr>
        </p:nvSpPr>
        <p:spPr>
          <a:xfrm>
            <a:off x="3886200" y="1527048"/>
            <a:ext cx="4919472" cy="4572000"/>
          </a:xfrm>
        </p:spPr>
        <p:txBody>
          <a:bodyPr>
            <a:normAutofit fontScale="77500" lnSpcReduction="20000"/>
          </a:bodyPr>
          <a:lstStyle/>
          <a:p>
            <a:r>
              <a:rPr lang="en-US" dirty="0" smtClean="0"/>
              <a:t>Issue came to a head when Germany asked for payments to be suspended for four years.</a:t>
            </a:r>
          </a:p>
          <a:p>
            <a:r>
              <a:rPr lang="en-US" dirty="0" smtClean="0"/>
              <a:t>January 1923 French and Belgium troops (with Italian aid) moved into Ruhr Valley.</a:t>
            </a:r>
          </a:p>
          <a:p>
            <a:pPr lvl="1"/>
            <a:r>
              <a:rPr lang="en-US" dirty="0" smtClean="0"/>
              <a:t>French feared entire treaty would be void if suspended.</a:t>
            </a:r>
          </a:p>
          <a:p>
            <a:r>
              <a:rPr lang="en-US" dirty="0" smtClean="0"/>
              <a:t>Germany </a:t>
            </a:r>
            <a:r>
              <a:rPr lang="en-US" dirty="0" err="1" smtClean="0"/>
              <a:t>repsonded</a:t>
            </a:r>
            <a:r>
              <a:rPr lang="en-US" dirty="0" smtClean="0"/>
              <a:t> with a strike.</a:t>
            </a:r>
          </a:p>
          <a:p>
            <a:pPr lvl="1"/>
            <a:r>
              <a:rPr lang="en-US" dirty="0" smtClean="0"/>
              <a:t>Government decided to continue to pay striking workers.</a:t>
            </a:r>
          </a:p>
          <a:p>
            <a:pPr lvl="1"/>
            <a:r>
              <a:rPr lang="en-US" dirty="0" smtClean="0"/>
              <a:t>To do so needed to print more money.</a:t>
            </a:r>
          </a:p>
          <a:p>
            <a:r>
              <a:rPr lang="en-US" dirty="0" smtClean="0"/>
              <a:t>French answered with ‘passive resistance’</a:t>
            </a:r>
          </a:p>
          <a:p>
            <a:pPr lvl="1"/>
            <a:r>
              <a:rPr lang="en-US" dirty="0" smtClean="0"/>
              <a:t>Did so by encouraging the unemployed of France and Belgium to work the Ruhr.</a:t>
            </a:r>
          </a:p>
        </p:txBody>
      </p:sp>
      <p:pic>
        <p:nvPicPr>
          <p:cNvPr id="5" name="Picture 2" descr="http://clc2.uniservity.com/platforms/162712/727064/images/homepagephoto.jpg"/>
          <p:cNvPicPr>
            <a:picLocks noChangeAspect="1" noChangeArrowheads="1"/>
          </p:cNvPicPr>
          <p:nvPr/>
        </p:nvPicPr>
        <p:blipFill>
          <a:blip r:embed="rId2" cstate="print"/>
          <a:srcRect/>
          <a:stretch>
            <a:fillRect/>
          </a:stretch>
        </p:blipFill>
        <p:spPr bwMode="auto">
          <a:xfrm>
            <a:off x="457200" y="1676400"/>
            <a:ext cx="2947939" cy="431482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Crisis on German Economy</a:t>
            </a:r>
            <a:endParaRPr lang="en-US" dirty="0"/>
          </a:p>
        </p:txBody>
      </p:sp>
      <p:graphicFrame>
        <p:nvGraphicFramePr>
          <p:cNvPr id="4" name="Content Placeholder 3"/>
          <p:cNvGraphicFramePr>
            <a:graphicFrameLocks noGrp="1"/>
          </p:cNvGraphicFramePr>
          <p:nvPr>
            <p:ph sz="quarter" idx="1"/>
          </p:nvPr>
        </p:nvGraphicFramePr>
        <p:xfrm>
          <a:off x="301625" y="1527175"/>
          <a:ext cx="8504238" cy="1854200"/>
        </p:xfrm>
        <a:graphic>
          <a:graphicData uri="http://schemas.openxmlformats.org/drawingml/2006/table">
            <a:tbl>
              <a:tblPr firstRow="1" bandRow="1">
                <a:tableStyleId>{5C22544A-7EE6-4342-B048-85BDC9FD1C3A}</a:tableStyleId>
              </a:tblPr>
              <a:tblGrid>
                <a:gridCol w="4252119"/>
                <a:gridCol w="4252119"/>
              </a:tblGrid>
              <a:tr h="370840">
                <a:tc gridSpan="2">
                  <a:txBody>
                    <a:bodyPr/>
                    <a:lstStyle/>
                    <a:p>
                      <a:r>
                        <a:rPr lang="en-US" dirty="0" smtClean="0"/>
                        <a:t>Value of</a:t>
                      </a:r>
                      <a:r>
                        <a:rPr lang="en-US" baseline="0" dirty="0" smtClean="0"/>
                        <a:t> British pound to German mark</a:t>
                      </a:r>
                      <a:endParaRPr lang="en-US" dirty="0"/>
                    </a:p>
                  </a:txBody>
                  <a:tcPr/>
                </a:tc>
                <a:tc hMerge="1">
                  <a:txBody>
                    <a:bodyPr/>
                    <a:lstStyle/>
                    <a:p>
                      <a:endParaRPr lang="en-US" dirty="0"/>
                    </a:p>
                  </a:txBody>
                  <a:tcPr/>
                </a:tc>
              </a:tr>
              <a:tr h="370840">
                <a:tc>
                  <a:txBody>
                    <a:bodyPr/>
                    <a:lstStyle/>
                    <a:p>
                      <a:r>
                        <a:rPr lang="en-US" dirty="0" smtClean="0"/>
                        <a:t>Jan 1914</a:t>
                      </a:r>
                      <a:endParaRPr lang="en-US" dirty="0"/>
                    </a:p>
                  </a:txBody>
                  <a:tcPr/>
                </a:tc>
                <a:tc>
                  <a:txBody>
                    <a:bodyPr/>
                    <a:lstStyle/>
                    <a:p>
                      <a:r>
                        <a:rPr lang="en-US" dirty="0" smtClean="0"/>
                        <a:t>1</a:t>
                      </a:r>
                      <a:r>
                        <a:rPr lang="en-US" baseline="0" dirty="0" smtClean="0"/>
                        <a:t> pound = 20 marks</a:t>
                      </a:r>
                      <a:endParaRPr lang="en-US" dirty="0"/>
                    </a:p>
                  </a:txBody>
                  <a:tcPr/>
                </a:tc>
              </a:tr>
              <a:tr h="370840">
                <a:tc>
                  <a:txBody>
                    <a:bodyPr/>
                    <a:lstStyle/>
                    <a:p>
                      <a:r>
                        <a:rPr lang="en-US" dirty="0" smtClean="0"/>
                        <a:t>Jan 1922</a:t>
                      </a:r>
                      <a:endParaRPr lang="en-US" dirty="0"/>
                    </a:p>
                  </a:txBody>
                  <a:tcPr/>
                </a:tc>
                <a:tc>
                  <a:txBody>
                    <a:bodyPr/>
                    <a:lstStyle/>
                    <a:p>
                      <a:r>
                        <a:rPr lang="en-US" dirty="0" smtClean="0"/>
                        <a:t>1</a:t>
                      </a:r>
                      <a:r>
                        <a:rPr lang="en-US" baseline="0" dirty="0" smtClean="0"/>
                        <a:t> pound = 760 marks</a:t>
                      </a:r>
                      <a:endParaRPr lang="en-US" dirty="0"/>
                    </a:p>
                  </a:txBody>
                  <a:tcPr/>
                </a:tc>
              </a:tr>
              <a:tr h="370840">
                <a:tc>
                  <a:txBody>
                    <a:bodyPr/>
                    <a:lstStyle/>
                    <a:p>
                      <a:r>
                        <a:rPr lang="en-US" dirty="0" smtClean="0"/>
                        <a:t>Nov</a:t>
                      </a:r>
                      <a:r>
                        <a:rPr lang="en-US" baseline="0" dirty="0" smtClean="0"/>
                        <a:t> 1922</a:t>
                      </a:r>
                      <a:endParaRPr lang="en-US" dirty="0"/>
                    </a:p>
                  </a:txBody>
                  <a:tcPr/>
                </a:tc>
                <a:tc>
                  <a:txBody>
                    <a:bodyPr/>
                    <a:lstStyle/>
                    <a:p>
                      <a:r>
                        <a:rPr lang="en-US" dirty="0" smtClean="0"/>
                        <a:t>1</a:t>
                      </a:r>
                      <a:r>
                        <a:rPr lang="en-US" baseline="0" dirty="0" smtClean="0"/>
                        <a:t> pound = 50,000 marks</a:t>
                      </a:r>
                      <a:endParaRPr lang="en-US" dirty="0"/>
                    </a:p>
                  </a:txBody>
                  <a:tcPr/>
                </a:tc>
              </a:tr>
              <a:tr h="370840">
                <a:tc>
                  <a:txBody>
                    <a:bodyPr/>
                    <a:lstStyle/>
                    <a:p>
                      <a:r>
                        <a:rPr lang="en-US" dirty="0" smtClean="0"/>
                        <a:t>Nov 1923</a:t>
                      </a:r>
                      <a:endParaRPr lang="en-US" dirty="0"/>
                    </a:p>
                  </a:txBody>
                  <a:tcPr/>
                </a:tc>
                <a:tc>
                  <a:txBody>
                    <a:bodyPr/>
                    <a:lstStyle/>
                    <a:p>
                      <a:r>
                        <a:rPr lang="en-US" dirty="0" smtClean="0"/>
                        <a:t>1</a:t>
                      </a:r>
                      <a:r>
                        <a:rPr lang="en-US" baseline="0" dirty="0" smtClean="0"/>
                        <a:t> pound = 16,000,000,000 marks</a:t>
                      </a:r>
                      <a:endParaRPr lang="en-US" dirty="0"/>
                    </a:p>
                  </a:txBody>
                  <a:tcPr/>
                </a:tc>
              </a:tr>
            </a:tbl>
          </a:graphicData>
        </a:graphic>
      </p:graphicFrame>
      <p:graphicFrame>
        <p:nvGraphicFramePr>
          <p:cNvPr id="5" name="Table 4"/>
          <p:cNvGraphicFramePr>
            <a:graphicFrameLocks noGrp="1"/>
          </p:cNvGraphicFramePr>
          <p:nvPr/>
        </p:nvGraphicFramePr>
        <p:xfrm>
          <a:off x="1524000" y="3581400"/>
          <a:ext cx="6096000" cy="1112520"/>
        </p:xfrm>
        <a:graphic>
          <a:graphicData uri="http://schemas.openxmlformats.org/drawingml/2006/table">
            <a:tbl>
              <a:tblPr firstRow="1" bandRow="1">
                <a:tableStyleId>{5C22544A-7EE6-4342-B048-85BDC9FD1C3A}</a:tableStyleId>
              </a:tblPr>
              <a:tblGrid>
                <a:gridCol w="3048000"/>
                <a:gridCol w="3048000"/>
              </a:tblGrid>
              <a:tr h="370840">
                <a:tc gridSpan="2">
                  <a:txBody>
                    <a:bodyPr/>
                    <a:lstStyle/>
                    <a:p>
                      <a:r>
                        <a:rPr lang="en-US" dirty="0" smtClean="0"/>
                        <a:t>Coal production in Ruhr</a:t>
                      </a:r>
                      <a:endParaRPr lang="en-US" dirty="0"/>
                    </a:p>
                  </a:txBody>
                  <a:tcPr/>
                </a:tc>
                <a:tc hMerge="1">
                  <a:txBody>
                    <a:bodyPr/>
                    <a:lstStyle/>
                    <a:p>
                      <a:endParaRPr lang="en-US" dirty="0"/>
                    </a:p>
                  </a:txBody>
                  <a:tcPr/>
                </a:tc>
              </a:tr>
              <a:tr h="370840">
                <a:tc>
                  <a:txBody>
                    <a:bodyPr/>
                    <a:lstStyle/>
                    <a:p>
                      <a:r>
                        <a:rPr lang="en-US" dirty="0" smtClean="0"/>
                        <a:t>1922</a:t>
                      </a:r>
                      <a:endParaRPr lang="en-US" dirty="0"/>
                    </a:p>
                  </a:txBody>
                  <a:tcPr/>
                </a:tc>
                <a:tc>
                  <a:txBody>
                    <a:bodyPr/>
                    <a:lstStyle/>
                    <a:p>
                      <a:r>
                        <a:rPr lang="en-US" dirty="0" smtClean="0"/>
                        <a:t>90 million tons</a:t>
                      </a:r>
                      <a:endParaRPr lang="en-US" dirty="0"/>
                    </a:p>
                  </a:txBody>
                  <a:tcPr/>
                </a:tc>
              </a:tr>
              <a:tr h="370840">
                <a:tc>
                  <a:txBody>
                    <a:bodyPr/>
                    <a:lstStyle/>
                    <a:p>
                      <a:r>
                        <a:rPr lang="en-US" dirty="0" smtClean="0"/>
                        <a:t>Feb 1923</a:t>
                      </a:r>
                      <a:endParaRPr lang="en-US" dirty="0"/>
                    </a:p>
                  </a:txBody>
                  <a:tcPr/>
                </a:tc>
                <a:tc>
                  <a:txBody>
                    <a:bodyPr/>
                    <a:lstStyle/>
                    <a:p>
                      <a:r>
                        <a:rPr lang="en-US" dirty="0" smtClean="0"/>
                        <a:t>2.5 million tons</a:t>
                      </a:r>
                      <a:endParaRPr lang="en-US" dirty="0"/>
                    </a:p>
                  </a:txBody>
                  <a:tcPr/>
                </a:tc>
              </a:tr>
            </a:tbl>
          </a:graphicData>
        </a:graphic>
      </p:graphicFrame>
      <p:graphicFrame>
        <p:nvGraphicFramePr>
          <p:cNvPr id="6" name="Table 5"/>
          <p:cNvGraphicFramePr>
            <a:graphicFrameLocks noGrp="1"/>
          </p:cNvGraphicFramePr>
          <p:nvPr/>
        </p:nvGraphicFramePr>
        <p:xfrm>
          <a:off x="1524000" y="4983480"/>
          <a:ext cx="6096000" cy="1112520"/>
        </p:xfrm>
        <a:graphic>
          <a:graphicData uri="http://schemas.openxmlformats.org/drawingml/2006/table">
            <a:tbl>
              <a:tblPr firstRow="1" bandRow="1">
                <a:tableStyleId>{5C22544A-7EE6-4342-B048-85BDC9FD1C3A}</a:tableStyleId>
              </a:tblPr>
              <a:tblGrid>
                <a:gridCol w="3048000"/>
                <a:gridCol w="3048000"/>
              </a:tblGrid>
              <a:tr h="370840">
                <a:tc gridSpan="2">
                  <a:txBody>
                    <a:bodyPr/>
                    <a:lstStyle/>
                    <a:p>
                      <a:r>
                        <a:rPr lang="en-US" dirty="0" smtClean="0"/>
                        <a:t>Operating iron smelting furnaces</a:t>
                      </a:r>
                      <a:endParaRPr lang="en-US" dirty="0"/>
                    </a:p>
                  </a:txBody>
                  <a:tcPr/>
                </a:tc>
                <a:tc hMerge="1">
                  <a:txBody>
                    <a:bodyPr/>
                    <a:lstStyle/>
                    <a:p>
                      <a:endParaRPr lang="en-US" dirty="0"/>
                    </a:p>
                  </a:txBody>
                  <a:tcPr/>
                </a:tc>
              </a:tr>
              <a:tr h="370840">
                <a:tc>
                  <a:txBody>
                    <a:bodyPr/>
                    <a:lstStyle/>
                    <a:p>
                      <a:r>
                        <a:rPr lang="en-US" dirty="0" smtClean="0"/>
                        <a:t>1922 </a:t>
                      </a:r>
                      <a:endParaRPr lang="en-US" dirty="0"/>
                    </a:p>
                  </a:txBody>
                  <a:tcPr/>
                </a:tc>
                <a:tc>
                  <a:txBody>
                    <a:bodyPr/>
                    <a:lstStyle/>
                    <a:p>
                      <a:r>
                        <a:rPr lang="en-US" dirty="0" smtClean="0"/>
                        <a:t>70</a:t>
                      </a:r>
                      <a:endParaRPr lang="en-US" dirty="0"/>
                    </a:p>
                  </a:txBody>
                  <a:tcPr/>
                </a:tc>
              </a:tr>
              <a:tr h="370840">
                <a:tc>
                  <a:txBody>
                    <a:bodyPr/>
                    <a:lstStyle/>
                    <a:p>
                      <a:r>
                        <a:rPr lang="en-US" dirty="0" smtClean="0"/>
                        <a:t>March 1923</a:t>
                      </a:r>
                      <a:endParaRPr lang="en-US" dirty="0"/>
                    </a:p>
                  </a:txBody>
                  <a:tcPr/>
                </a:tc>
                <a:tc>
                  <a:txBody>
                    <a:bodyPr/>
                    <a:lstStyle/>
                    <a:p>
                      <a:r>
                        <a:rPr lang="en-US" dirty="0" smtClean="0"/>
                        <a:t>3</a:t>
                      </a:r>
                      <a:endParaRPr lang="en-US"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Social Impact of the Ruhr Crisis, 1923.mp4">
            <a:hlinkClick r:id="" action="ppaction://media"/>
          </p:cNvPr>
          <p:cNvPicPr>
            <a:picLocks noGrp="1" noRot="1" noChangeAspect="1"/>
          </p:cNvPicPr>
          <p:nvPr>
            <p:ph sz="quarter" idx="1"/>
            <a:videoFile r:link="rId1"/>
          </p:nvPr>
        </p:nvPicPr>
        <p:blipFill>
          <a:blip r:embed="rId3" cstate="print"/>
          <a:stretch>
            <a:fillRect/>
          </a:stretch>
        </p:blipFill>
        <p:spPr>
          <a:xfrm>
            <a:off x="2389717" y="2212975"/>
            <a:ext cx="4364567" cy="327342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the crisis</a:t>
            </a:r>
            <a:endParaRPr lang="en-US" dirty="0"/>
          </a:p>
        </p:txBody>
      </p:sp>
      <p:sp>
        <p:nvSpPr>
          <p:cNvPr id="3" name="Content Placeholder 2"/>
          <p:cNvSpPr>
            <a:spLocks noGrp="1"/>
          </p:cNvSpPr>
          <p:nvPr>
            <p:ph sz="quarter" idx="1"/>
          </p:nvPr>
        </p:nvSpPr>
        <p:spPr>
          <a:xfrm>
            <a:off x="301752" y="1527048"/>
            <a:ext cx="5032248" cy="4572000"/>
          </a:xfrm>
        </p:spPr>
        <p:txBody>
          <a:bodyPr>
            <a:normAutofit fontScale="70000" lnSpcReduction="20000"/>
          </a:bodyPr>
          <a:lstStyle/>
          <a:p>
            <a:r>
              <a:rPr lang="en-US" dirty="0" smtClean="0"/>
              <a:t>Dawes Plan</a:t>
            </a:r>
          </a:p>
          <a:p>
            <a:pPr lvl="1"/>
            <a:r>
              <a:rPr lang="en-US" dirty="0" smtClean="0"/>
              <a:t>Plan was named after US economist Charles Dawes</a:t>
            </a:r>
          </a:p>
          <a:p>
            <a:r>
              <a:rPr lang="en-US" dirty="0" smtClean="0"/>
              <a:t>Dawes produced a report on German reparations that decided the following:</a:t>
            </a:r>
          </a:p>
          <a:p>
            <a:pPr lvl="1"/>
            <a:r>
              <a:rPr lang="en-US" dirty="0" smtClean="0"/>
              <a:t>Reparations were guaranteed by two mortgages, one on German railways and the second on German industries (supplemented by taxation on the German population)</a:t>
            </a:r>
          </a:p>
          <a:p>
            <a:pPr lvl="1"/>
            <a:r>
              <a:rPr lang="en-US" dirty="0" smtClean="0"/>
              <a:t>A US ‘reparation agent’ would reside in Germany to supervise payments.</a:t>
            </a:r>
          </a:p>
          <a:p>
            <a:pPr lvl="1"/>
            <a:r>
              <a:rPr lang="en-US" dirty="0" smtClean="0"/>
              <a:t>Repayments were to be reduced.</a:t>
            </a:r>
          </a:p>
          <a:p>
            <a:r>
              <a:rPr lang="en-US" dirty="0" smtClean="0"/>
              <a:t>Although reparations were reduced, France accepted plan because it brought the Americans back into the picture.</a:t>
            </a:r>
          </a:p>
          <a:p>
            <a:r>
              <a:rPr lang="en-US" dirty="0" smtClean="0"/>
              <a:t>Once Germany agreed to the terms, French troops were withdrawn from the Ruhr.</a:t>
            </a:r>
          </a:p>
          <a:p>
            <a:r>
              <a:rPr lang="en-US" dirty="0" smtClean="0"/>
              <a:t>Period became known as ‘the golden age of reparations’</a:t>
            </a:r>
          </a:p>
          <a:p>
            <a:endParaRPr lang="en-US" dirty="0" smtClean="0"/>
          </a:p>
          <a:p>
            <a:pPr>
              <a:buNone/>
            </a:pPr>
            <a:endParaRPr lang="en-US" dirty="0" smtClean="0"/>
          </a:p>
        </p:txBody>
      </p:sp>
      <p:pic>
        <p:nvPicPr>
          <p:cNvPr id="31746" name="Picture 2" descr="http://upload.wikimedia.org/wikipedia/commons/thumb/9/9a/Chas_G_Dawes-H%26E.jpg/250px-Chas_G_Dawes-H%26E.jpg"/>
          <p:cNvPicPr>
            <a:picLocks noChangeAspect="1" noChangeArrowheads="1"/>
          </p:cNvPicPr>
          <p:nvPr/>
        </p:nvPicPr>
        <p:blipFill>
          <a:blip r:embed="rId2" cstate="print"/>
          <a:srcRect/>
          <a:stretch>
            <a:fillRect/>
          </a:stretch>
        </p:blipFill>
        <p:spPr bwMode="auto">
          <a:xfrm>
            <a:off x="6019800" y="2133600"/>
            <a:ext cx="2381250" cy="318135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the plan</a:t>
            </a:r>
            <a:endParaRPr lang="en-US" dirty="0"/>
          </a:p>
        </p:txBody>
      </p:sp>
      <p:sp>
        <p:nvSpPr>
          <p:cNvPr id="3" name="Content Placeholder 2"/>
          <p:cNvSpPr>
            <a:spLocks noGrp="1"/>
          </p:cNvSpPr>
          <p:nvPr>
            <p:ph sz="quarter" idx="1"/>
          </p:nvPr>
        </p:nvSpPr>
        <p:spPr/>
        <p:txBody>
          <a:bodyPr/>
          <a:lstStyle/>
          <a:p>
            <a:r>
              <a:rPr lang="en-US" dirty="0" smtClean="0"/>
              <a:t>Germans</a:t>
            </a:r>
          </a:p>
          <a:p>
            <a:pPr lvl="1"/>
            <a:r>
              <a:rPr lang="en-US" dirty="0" smtClean="0"/>
              <a:t>Were unhappy  that there was no fixed date for the reparations to end.</a:t>
            </a:r>
          </a:p>
          <a:p>
            <a:pPr lvl="1"/>
            <a:endParaRPr lang="en-US" dirty="0" smtClean="0"/>
          </a:p>
          <a:p>
            <a:r>
              <a:rPr lang="en-US" dirty="0" smtClean="0"/>
              <a:t>Britain and France</a:t>
            </a:r>
          </a:p>
          <a:p>
            <a:pPr lvl="1"/>
            <a:r>
              <a:rPr lang="en-US" dirty="0" smtClean="0"/>
              <a:t>Concerned with the link between German payments and their own payment of war debts to the US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sz="quarter" idx="1"/>
          </p:nvPr>
        </p:nvSpPr>
        <p:spPr/>
        <p:txBody>
          <a:bodyPr/>
          <a:lstStyle/>
          <a:p>
            <a:r>
              <a:rPr lang="en-US" dirty="0" smtClean="0"/>
              <a:t>What sort of impact would the Ruhr Crisis have on the </a:t>
            </a:r>
            <a:r>
              <a:rPr lang="en-US" dirty="0" err="1" smtClean="0"/>
              <a:t>LoN</a:t>
            </a:r>
            <a:r>
              <a:rPr lang="en-US" dirty="0" smtClean="0"/>
              <a:t> and why?</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min break</a:t>
            </a:r>
            <a:endParaRPr lang="en-US" dirty="0"/>
          </a:p>
        </p:txBody>
      </p:sp>
      <p:sp>
        <p:nvSpPr>
          <p:cNvPr id="3" name="Content Placeholder 2"/>
          <p:cNvSpPr>
            <a:spLocks noGrp="1"/>
          </p:cNvSpPr>
          <p:nvPr>
            <p:ph sz="quarter" idx="1"/>
          </p:nvPr>
        </p:nvSpPr>
        <p:spPr/>
        <p:txBody>
          <a:bodyPr/>
          <a:lstStyle/>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104</TotalTime>
  <Words>696</Words>
  <Application>Microsoft Office PowerPoint</Application>
  <PresentationFormat>On-screen Show (4:3)</PresentationFormat>
  <Paragraphs>77</Paragraphs>
  <Slides>12</Slides>
  <Notes>0</Notes>
  <HiddenSlides>0</HiddenSlides>
  <MMClips>1</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Causes of WWII</vt:lpstr>
      <vt:lpstr>The Ruhr Crisis</vt:lpstr>
      <vt:lpstr>The Ruhr Crisis</vt:lpstr>
      <vt:lpstr>Impact of Crisis on German Economy</vt:lpstr>
      <vt:lpstr>Slide 5</vt:lpstr>
      <vt:lpstr>End of the crisis</vt:lpstr>
      <vt:lpstr>Problems with the plan</vt:lpstr>
      <vt:lpstr>Results</vt:lpstr>
      <vt:lpstr>5 min break</vt:lpstr>
      <vt:lpstr>The Rapallo Treaty</vt:lpstr>
      <vt:lpstr>Document Analysis</vt:lpstr>
      <vt:lpstr>HW/In Class Review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Causes of WWII</dc:title>
  <dc:creator>Patrick</dc:creator>
  <cp:lastModifiedBy>Patrick</cp:lastModifiedBy>
  <cp:revision>1</cp:revision>
  <dcterms:created xsi:type="dcterms:W3CDTF">2013-03-10T03:38:49Z</dcterms:created>
  <dcterms:modified xsi:type="dcterms:W3CDTF">2013-03-10T05:23:25Z</dcterms:modified>
</cp:coreProperties>
</file>