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F53908-286A-45CD-9925-AC0D58B3370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4BADCA-BC27-4872-86EF-B16569EEE5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#18</a:t>
            </a:r>
          </a:p>
          <a:p>
            <a:r>
              <a:rPr lang="en-US" dirty="0" smtClean="0"/>
              <a:t>Do you agree that animals lack the ability to form a self concept? Why or why not?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“Man can be defined as the animal that can say I, that can be aware of himself as a separate entity.” </a:t>
            </a:r>
            <a:br>
              <a:rPr lang="en-US" sz="2400" dirty="0" smtClean="0"/>
            </a:br>
            <a:r>
              <a:rPr lang="en-US" sz="2400" dirty="0" smtClean="0"/>
              <a:t>	- Erich Fromm</a:t>
            </a:r>
            <a:br>
              <a:rPr lang="en-US" sz="2400" dirty="0" smtClean="0"/>
            </a:br>
            <a:r>
              <a:rPr lang="en-US" sz="2400" dirty="0" smtClean="0"/>
              <a:t>	German Social Philosopher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and Socialization:</a:t>
            </a:r>
          </a:p>
          <a:p>
            <a:pPr lvl="1"/>
            <a:r>
              <a:rPr lang="en-US" dirty="0" smtClean="0"/>
              <a:t>Within the family a child learns to:</a:t>
            </a:r>
          </a:p>
          <a:p>
            <a:pPr lvl="2"/>
            <a:r>
              <a:rPr lang="en-US" dirty="0" smtClean="0"/>
              <a:t>Think and speak</a:t>
            </a:r>
          </a:p>
          <a:p>
            <a:pPr lvl="2"/>
            <a:r>
              <a:rPr lang="en-US" dirty="0" smtClean="0"/>
              <a:t>Internalize norms, beliefs, and values</a:t>
            </a:r>
          </a:p>
          <a:p>
            <a:pPr lvl="2"/>
            <a:r>
              <a:rPr lang="en-US" dirty="0" smtClean="0"/>
              <a:t>Form some basic attitudes</a:t>
            </a:r>
          </a:p>
          <a:p>
            <a:pPr lvl="2"/>
            <a:r>
              <a:rPr lang="en-US" dirty="0" smtClean="0"/>
              <a:t>Develop a capacity for intimate and personal relationships</a:t>
            </a:r>
          </a:p>
          <a:p>
            <a:pPr lvl="2"/>
            <a:r>
              <a:rPr lang="en-US" dirty="0" smtClean="0"/>
              <a:t>Acquire a self image</a:t>
            </a:r>
          </a:p>
          <a:p>
            <a:pPr lvl="2"/>
            <a:endParaRPr lang="en-US" dirty="0"/>
          </a:p>
        </p:txBody>
      </p:sp>
      <p:pic>
        <p:nvPicPr>
          <p:cNvPr id="1026" name="Picture 2" descr="C:\Users\Patrick\AppData\Local\Microsoft\Windows\Temporary Internet Files\Content.IE5\8AGZUR7N\MC900435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343400"/>
            <a:ext cx="1431925" cy="175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trick\AppData\Local\Microsoft\Windows\Temporary Internet Files\Content.IE5\LCFNIQ4X\MC900435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95800"/>
            <a:ext cx="1828800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Socialization in Schools</a:t>
            </a:r>
          </a:p>
          <a:p>
            <a:pPr lvl="1"/>
            <a:r>
              <a:rPr lang="en-US" dirty="0" smtClean="0"/>
              <a:t>Socialization in school involves more than reading, writing, and arithmetic.</a:t>
            </a:r>
          </a:p>
          <a:p>
            <a:pPr lvl="1"/>
            <a:r>
              <a:rPr lang="en-US" dirty="0" smtClean="0"/>
              <a:t>Schools have underlying hidden curriculum.</a:t>
            </a:r>
          </a:p>
          <a:p>
            <a:r>
              <a:rPr lang="en-US" dirty="0" smtClean="0"/>
              <a:t>Hidden curriculum – the informal and unofficial aspects of culture that children are taught in school.</a:t>
            </a:r>
          </a:p>
          <a:p>
            <a:pPr lvl="1"/>
            <a:r>
              <a:rPr lang="en-US" dirty="0" smtClean="0"/>
              <a:t>What are some different examples of hidden curriculum?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Peer Group Socialization</a:t>
            </a:r>
          </a:p>
          <a:p>
            <a:pPr lvl="1"/>
            <a:r>
              <a:rPr lang="en-US" dirty="0" smtClean="0"/>
              <a:t>Peer group – set of individuals of roughly the same age and interests</a:t>
            </a:r>
          </a:p>
          <a:p>
            <a:pPr lvl="1"/>
            <a:r>
              <a:rPr lang="en-US" dirty="0" smtClean="0"/>
              <a:t>Is it possible to belong to more than one peer group?</a:t>
            </a:r>
          </a:p>
          <a:p>
            <a:r>
              <a:rPr lang="en-US" dirty="0" smtClean="0"/>
              <a:t>How do peer groups contribute to socialization?</a:t>
            </a:r>
          </a:p>
          <a:p>
            <a:pPr lvl="1"/>
            <a:r>
              <a:rPr lang="en-US" dirty="0" smtClean="0"/>
              <a:t>Provide a sense of belonging</a:t>
            </a:r>
          </a:p>
          <a:p>
            <a:pPr lvl="1"/>
            <a:r>
              <a:rPr lang="en-US" dirty="0" smtClean="0"/>
              <a:t>Freedom from authority figures</a:t>
            </a:r>
          </a:p>
          <a:p>
            <a:r>
              <a:rPr lang="en-US" dirty="0" smtClean="0"/>
              <a:t>Do friends or family have more influence on young people?</a:t>
            </a:r>
          </a:p>
        </p:txBody>
      </p:sp>
      <p:pic>
        <p:nvPicPr>
          <p:cNvPr id="3074" name="Picture 2" descr="C:\Users\Patrick\AppData\Local\Microsoft\Windows\Temporary Internet Files\Content.IE5\OGR9VDVB\MC9004457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953000"/>
            <a:ext cx="1426083" cy="1406195"/>
          </a:xfrm>
          <a:prstGeom prst="rect">
            <a:avLst/>
          </a:prstGeom>
          <a:noFill/>
        </p:spPr>
      </p:pic>
      <p:pic>
        <p:nvPicPr>
          <p:cNvPr id="3075" name="Picture 3" descr="C:\Users\Patrick\AppData\Local\Microsoft\Windows\Temporary Internet Files\Content.IE5\OGR9VDVB\MC9001574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105400"/>
            <a:ext cx="1810512" cy="1134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Mass Media and Socialization</a:t>
            </a:r>
          </a:p>
          <a:p>
            <a:r>
              <a:rPr lang="en-US" dirty="0" smtClean="0"/>
              <a:t>Mass Media – means of communication designed to reach the general population.</a:t>
            </a:r>
          </a:p>
          <a:p>
            <a:pPr lvl="1"/>
            <a:r>
              <a:rPr lang="en-US" dirty="0" smtClean="0"/>
              <a:t>Books, internet, </a:t>
            </a:r>
            <a:r>
              <a:rPr lang="en-US" dirty="0" err="1" smtClean="0"/>
              <a:t>tv</a:t>
            </a:r>
            <a:r>
              <a:rPr lang="en-US" dirty="0" smtClean="0"/>
              <a:t>, movies, etc</a:t>
            </a:r>
          </a:p>
          <a:p>
            <a:endParaRPr lang="en-US" dirty="0" smtClean="0"/>
          </a:p>
          <a:p>
            <a:r>
              <a:rPr lang="en-US" dirty="0" smtClean="0"/>
              <a:t>Journal #19</a:t>
            </a:r>
          </a:p>
          <a:p>
            <a:r>
              <a:rPr lang="en-US" dirty="0" smtClean="0"/>
              <a:t>What role do the mass media play in socialization?</a:t>
            </a:r>
          </a:p>
          <a:p>
            <a:endParaRPr lang="en-US" dirty="0" smtClean="0"/>
          </a:p>
          <a:p>
            <a:r>
              <a:rPr lang="en-US" dirty="0" smtClean="0"/>
              <a:t>What about violence in the mass media?</a:t>
            </a:r>
          </a:p>
          <a:p>
            <a:endParaRPr lang="en-US" dirty="0" smtClean="0"/>
          </a:p>
          <a:p>
            <a:r>
              <a:rPr lang="en-US" dirty="0" err="1" smtClean="0"/>
              <a:t>Youtube</a:t>
            </a:r>
            <a:r>
              <a:rPr lang="en-US" dirty="0" smtClean="0"/>
              <a:t> clip</a:t>
            </a:r>
            <a:endParaRPr lang="en-US" dirty="0"/>
          </a:p>
        </p:txBody>
      </p:sp>
      <p:pic>
        <p:nvPicPr>
          <p:cNvPr id="5122" name="Picture 2" descr="http://parc.typepad.com/.a/6a00d8353029bf69e2017d3ce32aa1970c-32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67200"/>
            <a:ext cx="2133600" cy="2231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end of class: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Section 3 assessment pg. 127</a:t>
            </a:r>
          </a:p>
          <a:p>
            <a:pPr lvl="1"/>
            <a:r>
              <a:rPr lang="en-US" dirty="0" smtClean="0"/>
              <a:t>#1-5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time at end of the class we </a:t>
            </a:r>
            <a:r>
              <a:rPr lang="en-US" u="sng" dirty="0" smtClean="0"/>
              <a:t>may</a:t>
            </a:r>
            <a:r>
              <a:rPr lang="en-US" dirty="0" smtClean="0"/>
              <a:t> watch a show, but </a:t>
            </a:r>
            <a:r>
              <a:rPr lang="en-US" u="sng" dirty="0" smtClean="0"/>
              <a:t>everyone</a:t>
            </a:r>
            <a:r>
              <a:rPr lang="en-US" dirty="0" smtClean="0"/>
              <a:t> has to be </a:t>
            </a:r>
            <a:r>
              <a:rPr lang="en-US" u="sng" dirty="0" smtClean="0"/>
              <a:t>quiet</a:t>
            </a:r>
            <a:r>
              <a:rPr lang="en-US" dirty="0" smtClean="0"/>
              <a:t> and </a:t>
            </a:r>
            <a:r>
              <a:rPr lang="en-US" u="sng" dirty="0" smtClean="0"/>
              <a:t>finished</a:t>
            </a:r>
            <a:r>
              <a:rPr lang="en-US" dirty="0" smtClean="0"/>
              <a:t> with the assessment.</a:t>
            </a:r>
            <a:endParaRPr lang="en-US" dirty="0"/>
          </a:p>
        </p:txBody>
      </p:sp>
      <p:pic>
        <p:nvPicPr>
          <p:cNvPr id="4098" name="Picture 2" descr="http://ezimg.it/t/modern_family/ma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81400"/>
            <a:ext cx="3200400" cy="2689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3371</TotalTime>
  <Words>293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“Man can be defined as the animal that can say I, that can be aware of himself as a separate entity.”   - Erich Fromm  German Social Philosopher</vt:lpstr>
      <vt:lpstr>Chapter 4 Section 3</vt:lpstr>
      <vt:lpstr>Chapter 4 Section 3</vt:lpstr>
      <vt:lpstr>Chapter 4 Section 3</vt:lpstr>
      <vt:lpstr>Chapter 4 Section 3</vt:lpstr>
      <vt:lpstr>By the end of class: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“Man can be defined as the animal that can say I, that can be aware of himself as a separate entity.”   - Erich Fromm  German Social Philosopher</dc:title>
  <dc:creator>Patrick</dc:creator>
  <cp:lastModifiedBy>Patrick</cp:lastModifiedBy>
  <cp:revision>3</cp:revision>
  <dcterms:created xsi:type="dcterms:W3CDTF">2012-11-29T03:15:51Z</dcterms:created>
  <dcterms:modified xsi:type="dcterms:W3CDTF">2012-12-02T13:05:33Z</dcterms:modified>
</cp:coreProperties>
</file>