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9" r:id="rId10"/>
    <p:sldId id="263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DF0-9818-4B29-AA2A-8063F8ABF72D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0BCFBE-3F84-41A6-8E56-F54D406CC8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DF0-9818-4B29-AA2A-8063F8ABF72D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CFBE-3F84-41A6-8E56-F54D406CC8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60BCFBE-3F84-41A6-8E56-F54D406CC8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DF0-9818-4B29-AA2A-8063F8ABF72D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DF0-9818-4B29-AA2A-8063F8ABF72D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60BCFBE-3F84-41A6-8E56-F54D406CC8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DF0-9818-4B29-AA2A-8063F8ABF72D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0BCFBE-3F84-41A6-8E56-F54D406CC8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0200DF0-9818-4B29-AA2A-8063F8ABF72D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CFBE-3F84-41A6-8E56-F54D406CC8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DF0-9818-4B29-AA2A-8063F8ABF72D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60BCFBE-3F84-41A6-8E56-F54D406CC8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DF0-9818-4B29-AA2A-8063F8ABF72D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60BCFBE-3F84-41A6-8E56-F54D406CC8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DF0-9818-4B29-AA2A-8063F8ABF72D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0BCFBE-3F84-41A6-8E56-F54D406CC8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0BCFBE-3F84-41A6-8E56-F54D406CC8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DF0-9818-4B29-AA2A-8063F8ABF72D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60BCFBE-3F84-41A6-8E56-F54D406CC8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0200DF0-9818-4B29-AA2A-8063F8ABF72D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0200DF0-9818-4B29-AA2A-8063F8ABF72D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0BCFBE-3F84-41A6-8E56-F54D406CC8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Journal #14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has my family socialized me?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Taking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Role taking – assuming the viewpoint of another person and using that viewpoint to shape self-concept.</a:t>
            </a:r>
          </a:p>
          <a:p>
            <a:r>
              <a:rPr lang="en-US" dirty="0" smtClean="0"/>
              <a:t>This allows us to take the viewpoint of another person and then respond to ourselves from that imagined viewpoint. </a:t>
            </a:r>
          </a:p>
          <a:p>
            <a:pPr lvl="1"/>
            <a:r>
              <a:rPr lang="en-US" dirty="0" smtClean="0"/>
              <a:t>Example: You want to ask your parents to get a new phone. By looking at it from their viewpoint, you will be able to see their objections and justify why you “need” a new phone.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 the ability of role taking develop?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Mead described this ability as happening in a three step process (all </a:t>
            </a:r>
            <a:r>
              <a:rPr lang="en-US" dirty="0" err="1" smtClean="0"/>
              <a:t>vocab</a:t>
            </a:r>
            <a:r>
              <a:rPr lang="en-US" dirty="0" smtClean="0"/>
              <a:t> words):</a:t>
            </a:r>
          </a:p>
          <a:p>
            <a:pPr lvl="1"/>
            <a:r>
              <a:rPr lang="en-US" dirty="0" smtClean="0"/>
              <a:t>Imitation stage</a:t>
            </a:r>
          </a:p>
          <a:p>
            <a:pPr lvl="1"/>
            <a:r>
              <a:rPr lang="en-US" dirty="0" smtClean="0"/>
              <a:t>Play stage</a:t>
            </a:r>
          </a:p>
          <a:p>
            <a:pPr lvl="1"/>
            <a:r>
              <a:rPr lang="en-US" dirty="0" smtClean="0"/>
              <a:t>Game stage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Imitation Stage – children imitate behaviors without understanding.</a:t>
            </a:r>
          </a:p>
          <a:p>
            <a:pPr lvl="1"/>
            <a:r>
              <a:rPr lang="en-US" dirty="0" smtClean="0"/>
              <a:t>1-2 year olds</a:t>
            </a:r>
          </a:p>
          <a:p>
            <a:pPr lvl="1"/>
            <a:r>
              <a:rPr lang="en-US" dirty="0" smtClean="0"/>
              <a:t>This can be physical or verbal behaviors learned from a significant other.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 and Game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Play stage – children act in ways they imagine other people would.</a:t>
            </a:r>
          </a:p>
          <a:p>
            <a:pPr lvl="1"/>
            <a:r>
              <a:rPr lang="en-US" dirty="0" smtClean="0"/>
              <a:t>3-4 year olds</a:t>
            </a:r>
          </a:p>
          <a:p>
            <a:pPr lvl="1"/>
            <a:r>
              <a:rPr lang="en-US" dirty="0" smtClean="0"/>
              <a:t>Examples would be pretending to be a Mom, Dad, police man, astronaut.</a:t>
            </a:r>
          </a:p>
          <a:p>
            <a:r>
              <a:rPr lang="en-US" dirty="0" smtClean="0"/>
              <a:t>Game Stage – children anticipate the actions of others based on social rules.</a:t>
            </a:r>
          </a:p>
          <a:p>
            <a:pPr lvl="1"/>
            <a:r>
              <a:rPr lang="en-US" dirty="0" smtClean="0"/>
              <a:t>Example: playing sports</a:t>
            </a:r>
            <a:endParaRPr lang="en-US" dirty="0"/>
          </a:p>
        </p:txBody>
      </p:sp>
      <p:pic>
        <p:nvPicPr>
          <p:cNvPr id="1026" name="Picture 2" descr="C:\Users\Patrick\AppData\Local\Microsoft\Windows\Temporary Internet Files\Content.IE5\FVXKM9M2\MC90043324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057400"/>
            <a:ext cx="762000" cy="762000"/>
          </a:xfrm>
          <a:prstGeom prst="rect">
            <a:avLst/>
          </a:prstGeom>
          <a:noFill/>
        </p:spPr>
      </p:pic>
      <p:pic>
        <p:nvPicPr>
          <p:cNvPr id="1027" name="Picture 3" descr="C:\Users\Patrick\AppData\Local\Microsoft\Windows\Temporary Internet Files\Content.IE5\FVXKM9M2\MC90044024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4343400"/>
            <a:ext cx="1784350" cy="1701800"/>
          </a:xfrm>
          <a:prstGeom prst="rect">
            <a:avLst/>
          </a:prstGeom>
          <a:noFill/>
        </p:spPr>
      </p:pic>
      <p:pic>
        <p:nvPicPr>
          <p:cNvPr id="1028" name="Picture 4" descr="C:\Users\Patrick\AppData\Local\Microsoft\Windows\Temporary Internet Files\Content.IE5\8AGZUR7N\MC90044162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4267200"/>
            <a:ext cx="1044575" cy="1806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Acting out of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Generalized other: integrated conception of the norms, values, and beliefs of one’s community or society.</a:t>
            </a:r>
          </a:p>
          <a:p>
            <a:pPr lvl="1"/>
            <a:r>
              <a:rPr lang="en-US" dirty="0" smtClean="0"/>
              <a:t>Example: Being an honest person – you don’t do it always to please significant others but because it seems wrong not to do so.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self?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“Me” – the part of the self formed </a:t>
            </a:r>
            <a:r>
              <a:rPr lang="en-US" dirty="0" smtClean="0"/>
              <a:t>through </a:t>
            </a:r>
            <a:r>
              <a:rPr lang="en-US" dirty="0" smtClean="0"/>
              <a:t>socialization.</a:t>
            </a:r>
          </a:p>
          <a:p>
            <a:pPr lvl="1"/>
            <a:r>
              <a:rPr lang="en-US" dirty="0" smtClean="0"/>
              <a:t>What we do that is predictable and follows social norms.</a:t>
            </a:r>
          </a:p>
          <a:p>
            <a:endParaRPr lang="en-US" dirty="0" smtClean="0"/>
          </a:p>
          <a:p>
            <a:r>
              <a:rPr lang="en-US" dirty="0" smtClean="0"/>
              <a:t>“I” – the part of the self that accounts for unlearned spontaneous acts.</a:t>
            </a:r>
          </a:p>
          <a:p>
            <a:pPr lvl="1"/>
            <a:r>
              <a:rPr lang="en-US" dirty="0" smtClean="0"/>
              <a:t>May occur when angry</a:t>
            </a:r>
          </a:p>
          <a:p>
            <a:pPr lvl="2"/>
            <a:r>
              <a:rPr lang="en-US" dirty="0" smtClean="0"/>
              <a:t>Yelling or being violent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The “I” usually asks the “me” if something is acceptable or not.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 Section 2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Pg. 119</a:t>
            </a:r>
          </a:p>
          <a:p>
            <a:r>
              <a:rPr lang="en-US" dirty="0" smtClean="0"/>
              <a:t>Questions #1-4</a:t>
            </a:r>
          </a:p>
          <a:p>
            <a:endParaRPr lang="en-US" dirty="0" smtClean="0"/>
          </a:p>
          <a:p>
            <a:r>
              <a:rPr lang="en-US" dirty="0" smtClean="0"/>
              <a:t>Due five </a:t>
            </a:r>
            <a:r>
              <a:rPr lang="en-US" dirty="0" err="1" smtClean="0"/>
              <a:t>mins</a:t>
            </a:r>
            <a:r>
              <a:rPr lang="en-US" dirty="0" smtClean="0"/>
              <a:t> before the end of the period.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 Section 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Socialization &amp; the Self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Functionalist and Conflict Perspectives on Socialization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Review: What is Functionalism? </a:t>
            </a:r>
          </a:p>
          <a:p>
            <a:pPr lvl="1"/>
            <a:r>
              <a:rPr lang="en-US" dirty="0" smtClean="0"/>
              <a:t>It stresses the ways in which groups work together to create a stable society.</a:t>
            </a:r>
          </a:p>
          <a:p>
            <a:r>
              <a:rPr lang="en-US" dirty="0" smtClean="0"/>
              <a:t>Conflict Perspective?</a:t>
            </a:r>
          </a:p>
          <a:p>
            <a:pPr lvl="1"/>
            <a:r>
              <a:rPr lang="en-US" dirty="0" smtClean="0"/>
              <a:t>Views socialization as a way of perpetuating the status quo.</a:t>
            </a:r>
          </a:p>
          <a:p>
            <a:r>
              <a:rPr lang="en-US" dirty="0" smtClean="0"/>
              <a:t>Symbolic </a:t>
            </a:r>
            <a:r>
              <a:rPr lang="en-US" dirty="0" err="1" smtClean="0"/>
              <a:t>Interactionism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Developed by Charles Horton Cooley and George Herbert Mead.  </a:t>
            </a:r>
          </a:p>
          <a:p>
            <a:pPr lvl="1"/>
            <a:r>
              <a:rPr lang="en-US" dirty="0" smtClean="0"/>
              <a:t>Argued that human nature is a product of society and not biological.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does symbolic </a:t>
            </a:r>
            <a:r>
              <a:rPr lang="en-US" dirty="0" err="1" smtClean="0"/>
              <a:t>interactionism</a:t>
            </a:r>
            <a:r>
              <a:rPr lang="en-US" dirty="0" smtClean="0"/>
              <a:t> help us understand socialization?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Through a number of key concepts:</a:t>
            </a:r>
          </a:p>
          <a:p>
            <a:pPr lvl="1"/>
            <a:r>
              <a:rPr lang="en-US" dirty="0" smtClean="0"/>
              <a:t>Self-concept</a:t>
            </a:r>
          </a:p>
          <a:p>
            <a:pPr lvl="1"/>
            <a:r>
              <a:rPr lang="en-US" dirty="0" smtClean="0"/>
              <a:t>Looking-glass</a:t>
            </a:r>
          </a:p>
          <a:p>
            <a:pPr lvl="1"/>
            <a:r>
              <a:rPr lang="en-US" dirty="0" smtClean="0"/>
              <a:t>Significant others</a:t>
            </a:r>
          </a:p>
          <a:p>
            <a:pPr lvl="1"/>
            <a:r>
              <a:rPr lang="en-US" dirty="0" smtClean="0"/>
              <a:t>Role taking</a:t>
            </a:r>
          </a:p>
          <a:p>
            <a:pPr lvl="1"/>
            <a:r>
              <a:rPr lang="en-US" dirty="0" smtClean="0"/>
              <a:t>Generalized other.</a:t>
            </a:r>
          </a:p>
          <a:p>
            <a:r>
              <a:rPr lang="en-US" dirty="0" smtClean="0"/>
              <a:t>Self-concept – an image of yourself as having an identity separate from other people.</a:t>
            </a:r>
          </a:p>
        </p:txBody>
      </p:sp>
      <p:sp>
        <p:nvSpPr>
          <p:cNvPr id="1028" name="AutoShape 4" descr="http://fitmindfitlife.com/wp-content/uploads/2011/04/self-imag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fitmindfitlife.com/wp-content/uploads/2011/04/self-image.jpg"/>
          <p:cNvPicPr>
            <a:picLocks noChangeAspect="1" noChangeArrowheads="1"/>
          </p:cNvPicPr>
          <p:nvPr/>
        </p:nvPicPr>
        <p:blipFill>
          <a:blip r:embed="rId2" cstate="print"/>
          <a:srcRect t="11621"/>
          <a:stretch>
            <a:fillRect/>
          </a:stretch>
        </p:blipFill>
        <p:spPr bwMode="auto">
          <a:xfrm>
            <a:off x="6705600" y="1524000"/>
            <a:ext cx="1838740" cy="214312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934200" y="358140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Self-Concept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a teen you are in the developmental stage of your self-concept and sometimes being different isn’t </a:t>
            </a:r>
            <a:r>
              <a:rPr lang="en-US" dirty="0" err="1" smtClean="0"/>
              <a:t>diserable</a:t>
            </a:r>
            <a:r>
              <a:rPr lang="en-US" dirty="0" smtClean="0"/>
              <a:t>. To help you understand your own self-concept we will do the following exercise.</a:t>
            </a:r>
          </a:p>
          <a:p>
            <a:r>
              <a:rPr lang="en-US" dirty="0" smtClean="0"/>
              <a:t>In your journal write down the next journal number and follow the instructions:</a:t>
            </a:r>
          </a:p>
          <a:p>
            <a:pPr lvl="1"/>
            <a:r>
              <a:rPr lang="en-US" dirty="0" smtClean="0"/>
              <a:t>Describe yourself in one paragraph.</a:t>
            </a:r>
          </a:p>
          <a:p>
            <a:pPr lvl="1"/>
            <a:r>
              <a:rPr lang="en-US" dirty="0" smtClean="0"/>
              <a:t>Do not use any physical features.</a:t>
            </a:r>
          </a:p>
          <a:p>
            <a:pPr lvl="1"/>
            <a:r>
              <a:rPr lang="en-US" dirty="0" smtClean="0"/>
              <a:t>Focus on values, attitudes, beliefs, and personalities.</a:t>
            </a:r>
          </a:p>
          <a:p>
            <a:pPr lvl="1"/>
            <a:r>
              <a:rPr lang="en-US" dirty="0" smtClean="0"/>
              <a:t>You do not HAVE to share with the class.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does symbolic </a:t>
            </a:r>
            <a:r>
              <a:rPr lang="en-US" dirty="0" err="1" smtClean="0"/>
              <a:t>interactionism</a:t>
            </a:r>
            <a:r>
              <a:rPr lang="en-US" dirty="0" smtClean="0"/>
              <a:t> help us understand socialization?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Looking-glass self – an image of yourself based on what you believe others think of you.</a:t>
            </a:r>
          </a:p>
          <a:p>
            <a:r>
              <a:rPr lang="en-US" dirty="0" smtClean="0"/>
              <a:t>According to Cooley, this is a three stage process:</a:t>
            </a:r>
          </a:p>
          <a:p>
            <a:pPr lvl="1"/>
            <a:r>
              <a:rPr lang="en-US" dirty="0" smtClean="0"/>
              <a:t>First, we imagine how we appear to others.</a:t>
            </a:r>
          </a:p>
          <a:p>
            <a:pPr lvl="1"/>
            <a:r>
              <a:rPr lang="en-US" dirty="0" smtClean="0"/>
              <a:t>Next, we imagine the reaction of others to our (imagined) appearance.</a:t>
            </a:r>
          </a:p>
          <a:p>
            <a:pPr lvl="1"/>
            <a:r>
              <a:rPr lang="en-US" dirty="0" smtClean="0"/>
              <a:t>Finally, we evaluate ourselves according to how we imagine others have judged us.</a:t>
            </a:r>
          </a:p>
          <a:p>
            <a:r>
              <a:rPr lang="en-US" dirty="0" smtClean="0"/>
              <a:t>Example of process:</a:t>
            </a:r>
          </a:p>
          <a:p>
            <a:pPr lvl="1"/>
            <a:r>
              <a:rPr lang="en-US" dirty="0" smtClean="0"/>
              <a:t>You have a new teacher you want to impress so you prepare hard for the next days class.  In class you make a comment during class discussion.</a:t>
            </a:r>
          </a:p>
          <a:p>
            <a:pPr lvl="1"/>
            <a:r>
              <a:rPr lang="en-US" dirty="0" smtClean="0"/>
              <a:t>Stage 1: You have an image of how you performed on the question.</a:t>
            </a:r>
          </a:p>
          <a:p>
            <a:pPr lvl="1"/>
            <a:r>
              <a:rPr lang="en-US" dirty="0" smtClean="0"/>
              <a:t>Stage 2: After finishing you think your teacher is disappointed in your answer.</a:t>
            </a:r>
          </a:p>
          <a:p>
            <a:pPr lvl="1"/>
            <a:r>
              <a:rPr lang="en-US" dirty="0" smtClean="0"/>
              <a:t>Stage 3: Because you think your teacher is disappointed, you feel bad about yourself.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Looking-Glass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Can this theory be distorted?</a:t>
            </a:r>
          </a:p>
          <a:p>
            <a:pPr lvl="1"/>
            <a:r>
              <a:rPr lang="en-US" dirty="0" smtClean="0"/>
              <a:t>Examples?</a:t>
            </a:r>
          </a:p>
          <a:p>
            <a:r>
              <a:rPr lang="en-US" dirty="0" smtClean="0"/>
              <a:t>Do we use some people as mirrors more than others?</a:t>
            </a:r>
          </a:p>
          <a:p>
            <a:pPr lvl="1"/>
            <a:r>
              <a:rPr lang="en-US" dirty="0" smtClean="0"/>
              <a:t>According to Mead we do, and these people are called our significant others.</a:t>
            </a:r>
          </a:p>
          <a:p>
            <a:r>
              <a:rPr lang="en-US" dirty="0" smtClean="0"/>
              <a:t>Significant others – those people whose reactions are most important to your self-concept.</a:t>
            </a:r>
          </a:p>
          <a:p>
            <a:r>
              <a:rPr lang="en-US" dirty="0" smtClean="0"/>
              <a:t>Examples for significant others for me:</a:t>
            </a:r>
          </a:p>
          <a:p>
            <a:pPr lvl="1"/>
            <a:r>
              <a:rPr lang="en-US" dirty="0" smtClean="0"/>
              <a:t>Parents, co-workers, boss, friends, girlfriend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Journal 16??</a:t>
            </a:r>
          </a:p>
          <a:p>
            <a:r>
              <a:rPr lang="en-US" dirty="0" smtClean="0"/>
              <a:t>I want you to write a couple of paragraphs telling me who the significant others in your life are.  In these paragraphs include why these individuals are important and how they help shape your self-concept.  You write about significant others from your past or present.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4.2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Review: What is the difference between self-concept and looking-glass?</a:t>
            </a:r>
          </a:p>
          <a:p>
            <a:pPr lvl="1"/>
            <a:r>
              <a:rPr lang="en-US" dirty="0" smtClean="0"/>
              <a:t>Think about when you get ready in the morning and you look in a mirror, who are you getting ready for?</a:t>
            </a:r>
          </a:p>
          <a:p>
            <a:r>
              <a:rPr lang="en-US" dirty="0" smtClean="0"/>
              <a:t>Who are significant others?</a:t>
            </a:r>
          </a:p>
          <a:p>
            <a:endParaRPr lang="en-US" dirty="0" smtClean="0"/>
          </a:p>
          <a:p>
            <a:r>
              <a:rPr lang="en-US" dirty="0" smtClean="0"/>
              <a:t>Journal #17</a:t>
            </a:r>
          </a:p>
          <a:p>
            <a:pPr lvl="1"/>
            <a:r>
              <a:rPr lang="en-US" dirty="0" smtClean="0"/>
              <a:t>If not for rules or expectations, would you dress differently than you do? How and why?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TED video, be ready to discuss after.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283</TotalTime>
  <Words>887</Words>
  <Application>Microsoft Office PowerPoint</Application>
  <PresentationFormat>On-screen Show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How has my family socialized me?</vt:lpstr>
      <vt:lpstr>Socialization &amp; the Self</vt:lpstr>
      <vt:lpstr>The Functionalist and Conflict Perspectives on Socialization</vt:lpstr>
      <vt:lpstr>How does symbolic interactionism help us understand socialization?</vt:lpstr>
      <vt:lpstr>Self-Concept</vt:lpstr>
      <vt:lpstr>How does symbolic interactionism help us understand socialization?</vt:lpstr>
      <vt:lpstr>Looking-Glass Theory</vt:lpstr>
      <vt:lpstr>Significant Others</vt:lpstr>
      <vt:lpstr>4.2 Continued</vt:lpstr>
      <vt:lpstr>Role Taking</vt:lpstr>
      <vt:lpstr>How does the ability of role taking develop?</vt:lpstr>
      <vt:lpstr>Play and Game Stages</vt:lpstr>
      <vt:lpstr>Acting out of principle</vt:lpstr>
      <vt:lpstr>What is the self?</vt:lpstr>
      <vt:lpstr>Chapter 4 Section 2 Assessment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has my family socialized me?</dc:title>
  <dc:creator>Patrick</dc:creator>
  <cp:lastModifiedBy>Patrick</cp:lastModifiedBy>
  <cp:revision>4</cp:revision>
  <dcterms:created xsi:type="dcterms:W3CDTF">2012-11-20T04:15:51Z</dcterms:created>
  <dcterms:modified xsi:type="dcterms:W3CDTF">2012-11-27T07:11:38Z</dcterms:modified>
</cp:coreProperties>
</file>